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sldIdLst>
    <p:sldId id="257" r:id="rId2"/>
    <p:sldId id="287" r:id="rId3"/>
    <p:sldId id="288" r:id="rId4"/>
    <p:sldId id="272" r:id="rId5"/>
    <p:sldId id="260" r:id="rId6"/>
    <p:sldId id="278" r:id="rId7"/>
    <p:sldId id="279" r:id="rId8"/>
    <p:sldId id="280" r:id="rId9"/>
    <p:sldId id="290" r:id="rId10"/>
    <p:sldId id="282" r:id="rId11"/>
    <p:sldId id="292" r:id="rId12"/>
    <p:sldId id="303" r:id="rId13"/>
    <p:sldId id="304" r:id="rId14"/>
    <p:sldId id="305" r:id="rId15"/>
    <p:sldId id="306" r:id="rId16"/>
    <p:sldId id="307" r:id="rId17"/>
    <p:sldId id="308" r:id="rId18"/>
    <p:sldId id="309" r:id="rId19"/>
    <p:sldId id="294" r:id="rId20"/>
    <p:sldId id="310" r:id="rId21"/>
    <p:sldId id="295" r:id="rId22"/>
    <p:sldId id="296" r:id="rId23"/>
    <p:sldId id="297" r:id="rId24"/>
    <p:sldId id="298" r:id="rId25"/>
    <p:sldId id="299" r:id="rId26"/>
    <p:sldId id="31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1161EF-1A4F-4AEC-9330-279967A9D28C}">
          <p14:sldIdLst>
            <p14:sldId id="257"/>
            <p14:sldId id="287"/>
            <p14:sldId id="288"/>
            <p14:sldId id="272"/>
            <p14:sldId id="260"/>
            <p14:sldId id="278"/>
            <p14:sldId id="279"/>
            <p14:sldId id="280"/>
          </p14:sldIdLst>
        </p14:section>
        <p14:section name="Untitled Section" id="{B90D93B4-C256-473D-9B11-5BD2C535E81B}">
          <p14:sldIdLst>
            <p14:sldId id="290"/>
            <p14:sldId id="282"/>
            <p14:sldId id="292"/>
            <p14:sldId id="303"/>
            <p14:sldId id="304"/>
            <p14:sldId id="305"/>
            <p14:sldId id="306"/>
            <p14:sldId id="307"/>
            <p14:sldId id="308"/>
            <p14:sldId id="309"/>
            <p14:sldId id="294"/>
            <p14:sldId id="310"/>
            <p14:sldId id="295"/>
            <p14:sldId id="296"/>
            <p14:sldId id="297"/>
            <p14:sldId id="298"/>
            <p14:sldId id="299"/>
            <p14:sldId id="31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661" autoAdjust="0"/>
  </p:normalViewPr>
  <p:slideViewPr>
    <p:cSldViewPr>
      <p:cViewPr varScale="1">
        <p:scale>
          <a:sx n="115" d="100"/>
          <a:sy n="115" d="100"/>
        </p:scale>
        <p:origin x="149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1FD6BC-2694-4308-B1A6-19963E6CA88A}"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44DC1C3-70A5-437C-918B-F9670482427B}" type="slidenum">
              <a:rPr lang="en-US" smtClean="0"/>
              <a:pPr/>
              <a:t>‹#›</a:t>
            </a:fld>
            <a:endParaRPr lang="en-US"/>
          </a:p>
        </p:txBody>
      </p:sp>
    </p:spTree>
    <p:extLst>
      <p:ext uri="{BB962C8B-B14F-4D97-AF65-F5344CB8AC3E}">
        <p14:creationId xmlns:p14="http://schemas.microsoft.com/office/powerpoint/2010/main" val="313822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1FD6BC-2694-4308-B1A6-19963E6CA88A}"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44DC1C3-70A5-437C-918B-F9670482427B}" type="slidenum">
              <a:rPr lang="en-US" smtClean="0"/>
              <a:pPr/>
              <a:t>‹#›</a:t>
            </a:fld>
            <a:endParaRPr lang="en-US"/>
          </a:p>
        </p:txBody>
      </p:sp>
    </p:spTree>
    <p:extLst>
      <p:ext uri="{BB962C8B-B14F-4D97-AF65-F5344CB8AC3E}">
        <p14:creationId xmlns:p14="http://schemas.microsoft.com/office/powerpoint/2010/main" val="380621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1FD6BC-2694-4308-B1A6-19963E6CA88A}"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44DC1C3-70A5-437C-918B-F9670482427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73694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01FD6BC-2694-4308-B1A6-19963E6CA88A}"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44DC1C3-70A5-437C-918B-F9670482427B}" type="slidenum">
              <a:rPr lang="en-US" smtClean="0"/>
              <a:pPr/>
              <a:t>‹#›</a:t>
            </a:fld>
            <a:endParaRPr lang="en-US"/>
          </a:p>
        </p:txBody>
      </p:sp>
    </p:spTree>
    <p:extLst>
      <p:ext uri="{BB962C8B-B14F-4D97-AF65-F5344CB8AC3E}">
        <p14:creationId xmlns:p14="http://schemas.microsoft.com/office/powerpoint/2010/main" val="2145664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01FD6BC-2694-4308-B1A6-19963E6CA88A}"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44DC1C3-70A5-437C-918B-F9670482427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50072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01FD6BC-2694-4308-B1A6-19963E6CA88A}"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44DC1C3-70A5-437C-918B-F9670482427B}" type="slidenum">
              <a:rPr lang="en-US" smtClean="0"/>
              <a:pPr/>
              <a:t>‹#›</a:t>
            </a:fld>
            <a:endParaRPr lang="en-US"/>
          </a:p>
        </p:txBody>
      </p:sp>
    </p:spTree>
    <p:extLst>
      <p:ext uri="{BB962C8B-B14F-4D97-AF65-F5344CB8AC3E}">
        <p14:creationId xmlns:p14="http://schemas.microsoft.com/office/powerpoint/2010/main" val="2649990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1FD6BC-2694-4308-B1A6-19963E6CA88A}"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44DC1C3-70A5-437C-918B-F9670482427B}" type="slidenum">
              <a:rPr lang="en-US" smtClean="0"/>
              <a:pPr/>
              <a:t>‹#›</a:t>
            </a:fld>
            <a:endParaRPr lang="en-US"/>
          </a:p>
        </p:txBody>
      </p:sp>
    </p:spTree>
    <p:extLst>
      <p:ext uri="{BB962C8B-B14F-4D97-AF65-F5344CB8AC3E}">
        <p14:creationId xmlns:p14="http://schemas.microsoft.com/office/powerpoint/2010/main" val="748754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1FD6BC-2694-4308-B1A6-19963E6CA88A}"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44DC1C3-70A5-437C-918B-F9670482427B}" type="slidenum">
              <a:rPr lang="en-US" smtClean="0"/>
              <a:pPr/>
              <a:t>‹#›</a:t>
            </a:fld>
            <a:endParaRPr lang="en-US"/>
          </a:p>
        </p:txBody>
      </p:sp>
    </p:spTree>
    <p:extLst>
      <p:ext uri="{BB962C8B-B14F-4D97-AF65-F5344CB8AC3E}">
        <p14:creationId xmlns:p14="http://schemas.microsoft.com/office/powerpoint/2010/main" val="364397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1FD6BC-2694-4308-B1A6-19963E6CA88A}"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44DC1C3-70A5-437C-918B-F9670482427B}" type="slidenum">
              <a:rPr lang="en-US" smtClean="0"/>
              <a:pPr/>
              <a:t>‹#›</a:t>
            </a:fld>
            <a:endParaRPr lang="en-US"/>
          </a:p>
        </p:txBody>
      </p:sp>
    </p:spTree>
    <p:extLst>
      <p:ext uri="{BB962C8B-B14F-4D97-AF65-F5344CB8AC3E}">
        <p14:creationId xmlns:p14="http://schemas.microsoft.com/office/powerpoint/2010/main" val="2554743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1FD6BC-2694-4308-B1A6-19963E6CA88A}"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44DC1C3-70A5-437C-918B-F9670482427B}" type="slidenum">
              <a:rPr lang="en-US" smtClean="0"/>
              <a:pPr/>
              <a:t>‹#›</a:t>
            </a:fld>
            <a:endParaRPr lang="en-US"/>
          </a:p>
        </p:txBody>
      </p:sp>
    </p:spTree>
    <p:extLst>
      <p:ext uri="{BB962C8B-B14F-4D97-AF65-F5344CB8AC3E}">
        <p14:creationId xmlns:p14="http://schemas.microsoft.com/office/powerpoint/2010/main" val="2939889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1FD6BC-2694-4308-B1A6-19963E6CA88A}"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44DC1C3-70A5-437C-918B-F9670482427B}" type="slidenum">
              <a:rPr lang="en-US" smtClean="0"/>
              <a:pPr/>
              <a:t>‹#›</a:t>
            </a:fld>
            <a:endParaRPr lang="en-US"/>
          </a:p>
        </p:txBody>
      </p:sp>
    </p:spTree>
    <p:extLst>
      <p:ext uri="{BB962C8B-B14F-4D97-AF65-F5344CB8AC3E}">
        <p14:creationId xmlns:p14="http://schemas.microsoft.com/office/powerpoint/2010/main" val="364235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1FD6BC-2694-4308-B1A6-19963E6CA88A}" type="datetimeFigureOut">
              <a:rPr lang="en-US" smtClean="0"/>
              <a:pPr/>
              <a:t>2/13/2024</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44DC1C3-70A5-437C-918B-F9670482427B}" type="slidenum">
              <a:rPr lang="en-US" smtClean="0"/>
              <a:pPr/>
              <a:t>‹#›</a:t>
            </a:fld>
            <a:endParaRPr lang="en-US"/>
          </a:p>
        </p:txBody>
      </p:sp>
    </p:spTree>
    <p:extLst>
      <p:ext uri="{BB962C8B-B14F-4D97-AF65-F5344CB8AC3E}">
        <p14:creationId xmlns:p14="http://schemas.microsoft.com/office/powerpoint/2010/main" val="9818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1FD6BC-2694-4308-B1A6-19963E6CA88A}" type="datetimeFigureOut">
              <a:rPr lang="en-US" smtClean="0"/>
              <a:pPr/>
              <a:t>2/13/2024</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44DC1C3-70A5-437C-918B-F9670482427B}" type="slidenum">
              <a:rPr lang="en-US" smtClean="0"/>
              <a:pPr/>
              <a:t>‹#›</a:t>
            </a:fld>
            <a:endParaRPr lang="en-US"/>
          </a:p>
        </p:txBody>
      </p:sp>
    </p:spTree>
    <p:extLst>
      <p:ext uri="{BB962C8B-B14F-4D97-AF65-F5344CB8AC3E}">
        <p14:creationId xmlns:p14="http://schemas.microsoft.com/office/powerpoint/2010/main" val="348017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FD6BC-2694-4308-B1A6-19963E6CA88A}" type="datetimeFigureOut">
              <a:rPr lang="en-US" smtClean="0"/>
              <a:pPr/>
              <a:t>2/13/2024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44DC1C3-70A5-437C-918B-F9670482427B}" type="slidenum">
              <a:rPr lang="en-US" smtClean="0"/>
              <a:pPr/>
              <a:t>‹#›</a:t>
            </a:fld>
            <a:endParaRPr lang="en-US"/>
          </a:p>
        </p:txBody>
      </p:sp>
    </p:spTree>
    <p:extLst>
      <p:ext uri="{BB962C8B-B14F-4D97-AF65-F5344CB8AC3E}">
        <p14:creationId xmlns:p14="http://schemas.microsoft.com/office/powerpoint/2010/main" val="4207728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01FD6BC-2694-4308-B1A6-19963E6CA88A}"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44DC1C3-70A5-437C-918B-F9670482427B}" type="slidenum">
              <a:rPr lang="en-US" smtClean="0"/>
              <a:pPr/>
              <a:t>‹#›</a:t>
            </a:fld>
            <a:endParaRPr lang="en-US"/>
          </a:p>
        </p:txBody>
      </p:sp>
    </p:spTree>
    <p:extLst>
      <p:ext uri="{BB962C8B-B14F-4D97-AF65-F5344CB8AC3E}">
        <p14:creationId xmlns:p14="http://schemas.microsoft.com/office/powerpoint/2010/main" val="381587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01FD6BC-2694-4308-B1A6-19963E6CA88A}"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44DC1C3-70A5-437C-918B-F9670482427B}" type="slidenum">
              <a:rPr lang="en-US" smtClean="0"/>
              <a:pPr/>
              <a:t>‹#›</a:t>
            </a:fld>
            <a:endParaRPr lang="en-US"/>
          </a:p>
        </p:txBody>
      </p:sp>
    </p:spTree>
    <p:extLst>
      <p:ext uri="{BB962C8B-B14F-4D97-AF65-F5344CB8AC3E}">
        <p14:creationId xmlns:p14="http://schemas.microsoft.com/office/powerpoint/2010/main" val="3693721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301FD6BC-2694-4308-B1A6-19963E6CA88A}" type="datetimeFigureOut">
              <a:rPr lang="en-US" smtClean="0"/>
              <a:pPr/>
              <a:t>2/13/2024</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44DC1C3-70A5-437C-918B-F9670482427B}" type="slidenum">
              <a:rPr lang="en-US" smtClean="0"/>
              <a:pPr/>
              <a:t>‹#›</a:t>
            </a:fld>
            <a:endParaRPr lang="en-US"/>
          </a:p>
        </p:txBody>
      </p:sp>
    </p:spTree>
    <p:extLst>
      <p:ext uri="{BB962C8B-B14F-4D97-AF65-F5344CB8AC3E}">
        <p14:creationId xmlns:p14="http://schemas.microsoft.com/office/powerpoint/2010/main" val="2370458783"/>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 id="214748404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ctrTitle"/>
          </p:nvPr>
        </p:nvSpPr>
        <p:spPr bwMode="auto">
          <a:xfrm>
            <a:off x="395536" y="1818690"/>
            <a:ext cx="8458200" cy="1754326"/>
          </a:xfrm>
          <a:prstGeom prst="rect">
            <a:avLst/>
          </a:prstGeom>
          <a:noFill/>
          <a:ln w="9525">
            <a:noFill/>
            <a:miter lim="800000"/>
            <a:headEnd/>
            <a:tailEnd/>
          </a:ln>
        </p:spPr>
        <p:txBody>
          <a:bodyPr>
            <a:spAutoFit/>
          </a:bodyPr>
          <a:lstStyle/>
          <a:p>
            <a:pPr algn="ctr" eaLnBrk="1" hangingPunct="1"/>
            <a:r>
              <a:rPr lang="bg-BG" sz="10800" b="1" i="1" dirty="0" smtClean="0">
                <a:ln w="12700">
                  <a:solidFill>
                    <a:schemeClr val="tx2">
                      <a:satMod val="155000"/>
                    </a:schemeClr>
                  </a:solidFill>
                  <a:prstDash val="solid"/>
                </a:ln>
                <a:effectLst>
                  <a:outerShdw blurRad="41275" dist="20320" dir="1800000" algn="tl" rotWithShape="0">
                    <a:srgbClr val="000000">
                      <a:alpha val="40000"/>
                    </a:srgbClr>
                  </a:outerShdw>
                </a:effectLst>
              </a:rPr>
              <a:t>НАРКОТИЦИ</a:t>
            </a:r>
            <a:endParaRPr lang="bg-BG" sz="108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6" name="Rectangle 11"/>
          <p:cNvSpPr txBox="1">
            <a:spLocks noChangeArrowheads="1"/>
          </p:cNvSpPr>
          <p:nvPr/>
        </p:nvSpPr>
        <p:spPr bwMode="auto">
          <a:xfrm>
            <a:off x="1540046" y="4241413"/>
            <a:ext cx="6408712" cy="1846659"/>
          </a:xfrm>
          <a:prstGeom prst="rect">
            <a:avLst/>
          </a:prstGeom>
          <a:noFill/>
          <a:ln w="9525">
            <a:noFill/>
            <a:miter lim="800000"/>
            <a:headEnd/>
            <a:tailEnd/>
          </a:ln>
        </p:spPr>
        <p:txBody>
          <a:bodyPr vert="horz" wrap="square" anchor="b">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g-BG" sz="2400" b="1" i="0" u="none" strike="noStrike" kern="1200" normalizeH="0" baseline="0" noProof="0" dirty="0" smtClean="0">
                <a:ln w="12700">
                  <a:solidFill>
                    <a:schemeClr val="tx2">
                      <a:satMod val="155000"/>
                    </a:schemeClr>
                  </a:solidFill>
                  <a:prstDash val="solid"/>
                </a:ln>
                <a:solidFill>
                  <a:schemeClr val="tx2"/>
                </a:solidFill>
                <a:effectLst>
                  <a:outerShdw blurRad="38100" dist="38100" dir="2700000" algn="tl">
                    <a:srgbClr val="000000">
                      <a:alpha val="43137"/>
                    </a:srgbClr>
                  </a:outerShdw>
                </a:effectLst>
                <a:uLnTx/>
                <a:uFillTx/>
                <a:ea typeface="+mj-ea"/>
                <a:cs typeface="+mj-cs"/>
              </a:rPr>
              <a:t>Г Д Н П –   М В Р</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bg-BG" b="1" i="0" u="none" strike="noStrike" kern="1200" normalizeH="0" baseline="0" noProof="0" dirty="0" smtClean="0">
              <a:ln w="12700">
                <a:solidFill>
                  <a:schemeClr val="tx2">
                    <a:satMod val="155000"/>
                  </a:schemeClr>
                </a:solidFill>
                <a:prstDash val="solid"/>
              </a:ln>
              <a:solidFill>
                <a:schemeClr val="tx2"/>
              </a:solidFill>
              <a:effectLst>
                <a:innerShdw blurRad="63500" dist="50800" dir="18900000">
                  <a:prstClr val="black">
                    <a:alpha val="50000"/>
                  </a:prstClr>
                </a:innerShdw>
              </a:effectLst>
              <a:uLnTx/>
              <a:uFillTx/>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bg-BG" i="0" u="none" strike="noStrike" kern="1200" normalizeH="0" baseline="0" noProof="0" dirty="0" smtClean="0">
                <a:ln w="12700">
                  <a:solidFill>
                    <a:schemeClr val="tx2">
                      <a:satMod val="155000"/>
                    </a:schemeClr>
                  </a:solidFill>
                  <a:prstDash val="solid"/>
                </a:ln>
                <a:solidFill>
                  <a:schemeClr val="tx2"/>
                </a:solidFill>
                <a:effectLst>
                  <a:innerShdw blurRad="63500" dist="50800" dir="18900000">
                    <a:prstClr val="black">
                      <a:alpha val="50000"/>
                    </a:prstClr>
                  </a:innerShdw>
                </a:effectLst>
                <a:uLnTx/>
                <a:uFillTx/>
                <a:ea typeface="+mj-ea"/>
                <a:cs typeface="+mj-cs"/>
              </a:rPr>
              <a:t>КРИМИНАЛНА ПОЛИЦИЯ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bg-BG" b="1" i="0" u="none" strike="noStrike" kern="1200" normalizeH="0" baseline="0" noProof="0" dirty="0" smtClean="0">
              <a:ln w="12700">
                <a:solidFill>
                  <a:schemeClr val="tx2">
                    <a:satMod val="155000"/>
                  </a:schemeClr>
                </a:solidFill>
                <a:prstDash val="solid"/>
              </a:ln>
              <a:solidFill>
                <a:schemeClr val="tx2"/>
              </a:solidFill>
              <a:effectLst>
                <a:innerShdw blurRad="63500" dist="50800" dir="18900000">
                  <a:prstClr val="black">
                    <a:alpha val="50000"/>
                  </a:prstClr>
                </a:innerShdw>
              </a:effectLst>
              <a:uLnTx/>
              <a:uFillTx/>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bg-BG" b="1" i="1" dirty="0" smtClean="0">
                <a:ln w="12700">
                  <a:solidFill>
                    <a:schemeClr val="tx2">
                      <a:satMod val="155000"/>
                    </a:schemeClr>
                  </a:solidFill>
                  <a:prstDash val="solid"/>
                </a:ln>
                <a:solidFill>
                  <a:schemeClr val="tx2"/>
                </a:solidFill>
                <a:effectLst>
                  <a:innerShdw blurRad="63500" dist="50800" dir="18900000">
                    <a:prstClr val="black">
                      <a:alpha val="50000"/>
                    </a:prstClr>
                  </a:innerShdw>
                </a:effectLst>
                <a:ea typeface="+mj-ea"/>
                <a:cs typeface="+mj-cs"/>
              </a:rPr>
              <a:t>Сектор “Наркотици”</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bg-BG" b="1" i="1" dirty="0" smtClean="0">
              <a:ln w="12700">
                <a:solidFill>
                  <a:schemeClr val="tx2">
                    <a:satMod val="155000"/>
                  </a:schemeClr>
                </a:solidFill>
                <a:prstDash val="solid"/>
              </a:ln>
              <a:solidFill>
                <a:schemeClr val="tx2"/>
              </a:solidFill>
              <a:effectLst>
                <a:innerShdw blurRad="63500" dist="50800" dir="18900000">
                  <a:prstClr val="black">
                    <a:alpha val="50000"/>
                  </a:prstClr>
                </a:innerShdw>
              </a:effectLst>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0260" y="186523"/>
            <a:ext cx="1668285" cy="194633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8523" y="1988840"/>
            <a:ext cx="8352928" cy="2554545"/>
          </a:xfrm>
          <a:prstGeom prst="rect">
            <a:avLst/>
          </a:prstGeom>
          <a:solidFill>
            <a:schemeClr val="accent2">
              <a:lumMod val="60000"/>
              <a:lumOff val="40000"/>
            </a:schemeClr>
          </a:solidFill>
          <a:ln>
            <a:solidFill>
              <a:schemeClr val="tx1"/>
            </a:solidFill>
          </a:ln>
        </p:spPr>
        <p:txBody>
          <a:bodyPr wrap="square">
            <a:spAutoFit/>
          </a:bodyPr>
          <a:lstStyle/>
          <a:p>
            <a:pPr lvl="0" defTabSz="914400">
              <a:defRPr/>
            </a:pPr>
            <a:r>
              <a:rPr lang="bg-BG" altLang="en-US" sz="3200" kern="0">
                <a:solidFill>
                  <a:srgbClr val="000000"/>
                </a:solidFill>
                <a:latin typeface="Tahoma"/>
              </a:rPr>
              <a:t>Според експерти от Световната здравна организация /СЗО/, наркотичните вещества могат да бъдат разделени в следните групи въз основа от типа на въздесйствие</a:t>
            </a:r>
            <a:endParaRPr lang="en-US" kern="0" dirty="0">
              <a:solidFill>
                <a:sysClr val="windowText" lastClr="0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362128"/>
            <a:ext cx="1021110" cy="1191295"/>
          </a:xfrm>
          <a:prstGeom prst="rect">
            <a:avLst/>
          </a:prstGeom>
        </p:spPr>
      </p:pic>
      <p:sp>
        <p:nvSpPr>
          <p:cNvPr id="5" name="Rectangle 4"/>
          <p:cNvSpPr/>
          <p:nvPr/>
        </p:nvSpPr>
        <p:spPr>
          <a:xfrm>
            <a:off x="2699792" y="405503"/>
            <a:ext cx="5040560" cy="1323439"/>
          </a:xfrm>
          <a:prstGeom prst="rect">
            <a:avLst/>
          </a:prstGeom>
        </p:spPr>
        <p:txBody>
          <a:bodyPr wrap="square">
            <a:spAutoFit/>
          </a:bodyPr>
          <a:lstStyle/>
          <a:p>
            <a:pPr algn="just">
              <a:spcAft>
                <a:spcPts val="0"/>
              </a:spcAft>
            </a:pPr>
            <a:r>
              <a:rPr lang="bg-BG" altLang="en-US" sz="4000" kern="0" dirty="0" smtClean="0">
                <a:solidFill>
                  <a:srgbClr val="333399"/>
                </a:solidFill>
                <a:latin typeface="Tahoma"/>
              </a:rPr>
              <a:t>Видове наркотични </a:t>
            </a:r>
            <a:r>
              <a:rPr lang="bg-BG" altLang="en-US" sz="4000" kern="0" dirty="0">
                <a:solidFill>
                  <a:srgbClr val="333399"/>
                </a:solidFill>
                <a:latin typeface="Tahoma"/>
              </a:rPr>
              <a:t>вещества:</a:t>
            </a:r>
            <a:endParaRPr lang="bg-BG" dirty="0">
              <a:latin typeface="Bookman Old Style" panose="02050604050505020204" pitchFamily="18" charset="0"/>
              <a:ea typeface="Times New Roman" panose="02020603050405020304" pitchFamily="18" charset="0"/>
            </a:endParaRPr>
          </a:p>
        </p:txBody>
      </p:sp>
    </p:spTree>
    <p:extLst>
      <p:ext uri="{BB962C8B-B14F-4D97-AF65-F5344CB8AC3E}">
        <p14:creationId xmlns:p14="http://schemas.microsoft.com/office/powerpoint/2010/main" val="1001870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bg-BG" altLang="en-US" sz="4000" kern="0" dirty="0">
                <a:solidFill>
                  <a:srgbClr val="333399"/>
                </a:solidFill>
                <a:latin typeface="Tahoma"/>
                <a:ea typeface="+mn-ea"/>
                <a:cs typeface="+mn-cs"/>
              </a:rPr>
              <a:t>Видове наркотични вещества:</a:t>
            </a:r>
            <a:r>
              <a:rPr lang="bg-BG" sz="1800" dirty="0">
                <a:solidFill>
                  <a:prstClr val="black"/>
                </a:solidFill>
                <a:latin typeface="Bookman Old Style" panose="02050604050505020204" pitchFamily="18" charset="0"/>
                <a:ea typeface="Times New Roman" panose="02020603050405020304" pitchFamily="18" charset="0"/>
                <a:cs typeface="+mn-cs"/>
              </a:rPr>
              <a:t/>
            </a:r>
            <a:br>
              <a:rPr lang="bg-BG" sz="1800" dirty="0">
                <a:solidFill>
                  <a:prstClr val="black"/>
                </a:solidFill>
                <a:latin typeface="Bookman Old Style" panose="02050604050505020204" pitchFamily="18" charset="0"/>
                <a:ea typeface="Times New Roman" panose="02020603050405020304" pitchFamily="18" charset="0"/>
                <a:cs typeface="+mn-cs"/>
              </a:rPr>
            </a:br>
            <a:endParaRPr lang="en-US" dirty="0"/>
          </a:p>
        </p:txBody>
      </p:sp>
      <p:sp>
        <p:nvSpPr>
          <p:cNvPr id="3" name="Content Placeholder 2"/>
          <p:cNvSpPr>
            <a:spLocks noGrp="1"/>
          </p:cNvSpPr>
          <p:nvPr>
            <p:ph idx="1"/>
          </p:nvPr>
        </p:nvSpPr>
        <p:spPr/>
        <p:txBody>
          <a:bodyPr>
            <a:normAutofit fontScale="85000" lnSpcReduction="20000"/>
          </a:bodyPr>
          <a:lstStyle/>
          <a:p>
            <a:pPr lvl="0" defTabSz="914400" fontAlgn="base">
              <a:spcBef>
                <a:spcPct val="20000"/>
              </a:spcBef>
              <a:spcAft>
                <a:spcPct val="0"/>
              </a:spcAft>
              <a:buClr>
                <a:srgbClr val="3333CC"/>
              </a:buClr>
              <a:buSzPct val="60000"/>
              <a:buFont typeface="Wingdings" panose="05000000000000000000" pitchFamily="2" charset="2"/>
              <a:buChar char="n"/>
            </a:pPr>
            <a:r>
              <a:rPr lang="bg-BG" altLang="en-US" kern="0" dirty="0">
                <a:solidFill>
                  <a:srgbClr val="3333CC"/>
                </a:solidFill>
                <a:latin typeface="Tahoma"/>
              </a:rPr>
              <a:t>ВДИГАЩИ ДРОГИ (</a:t>
            </a:r>
            <a:r>
              <a:rPr lang="en-US" altLang="en-US" kern="0" dirty="0">
                <a:solidFill>
                  <a:srgbClr val="3333CC"/>
                </a:solidFill>
                <a:latin typeface="Tahoma"/>
              </a:rPr>
              <a:t>UPPERS)</a:t>
            </a:r>
            <a:r>
              <a:rPr lang="bg-BG" altLang="en-US" kern="0" dirty="0">
                <a:solidFill>
                  <a:srgbClr val="3333CC"/>
                </a:solidFill>
                <a:latin typeface="Tahoma"/>
              </a:rPr>
              <a:t> – в тази група влизат всички известни стимуланти от кафето до кокаина; по традиция тук се включват и летливите нитирити(лепила, органични разтворители).Да не забравяме ЕКСТАЗИ, амфетамините и другите парти дроги.</a:t>
            </a:r>
          </a:p>
          <a:p>
            <a:pPr lvl="0" defTabSz="914400" fontAlgn="base">
              <a:spcBef>
                <a:spcPct val="20000"/>
              </a:spcBef>
              <a:spcAft>
                <a:spcPct val="0"/>
              </a:spcAft>
              <a:buClr>
                <a:srgbClr val="3333CC"/>
              </a:buClr>
              <a:buSzPct val="60000"/>
              <a:buFont typeface="Wingdings" panose="05000000000000000000" pitchFamily="2" charset="2"/>
              <a:buChar char="n"/>
            </a:pPr>
            <a:r>
              <a:rPr lang="bg-BG" altLang="en-US" kern="0" dirty="0">
                <a:solidFill>
                  <a:srgbClr val="3333CC"/>
                </a:solidFill>
                <a:latin typeface="Tahoma"/>
              </a:rPr>
              <a:t>СВАЛЯЩИ/УСПОКОЯВАЩИ ДРОГИ (</a:t>
            </a:r>
            <a:r>
              <a:rPr lang="en-US" altLang="en-US" kern="0" dirty="0">
                <a:solidFill>
                  <a:srgbClr val="3333CC"/>
                </a:solidFill>
                <a:latin typeface="Tahoma"/>
              </a:rPr>
              <a:t>DOWNERS)</a:t>
            </a:r>
            <a:r>
              <a:rPr lang="bg-BG" altLang="en-US" kern="0" dirty="0">
                <a:solidFill>
                  <a:srgbClr val="3333CC"/>
                </a:solidFill>
                <a:latin typeface="Tahoma"/>
              </a:rPr>
              <a:t> – това са всички средства, които причиняват в някакъв смисъл отпускане и успокояване – опиати (морфин, хероин, кодеин, субститол, МСТ), барбитурати, бензодиазепини и разбира се алкохол.</a:t>
            </a:r>
          </a:p>
          <a:p>
            <a:pPr lvl="0" defTabSz="914400" fontAlgn="base">
              <a:spcBef>
                <a:spcPct val="20000"/>
              </a:spcBef>
              <a:spcAft>
                <a:spcPct val="0"/>
              </a:spcAft>
              <a:buClr>
                <a:srgbClr val="3333CC"/>
              </a:buClr>
              <a:buSzPct val="60000"/>
              <a:buFont typeface="Wingdings" panose="05000000000000000000" pitchFamily="2" charset="2"/>
              <a:buChar char="n"/>
            </a:pPr>
            <a:r>
              <a:rPr lang="bg-BG" altLang="en-US" kern="0" dirty="0">
                <a:solidFill>
                  <a:srgbClr val="3333CC"/>
                </a:solidFill>
                <a:latin typeface="Tahoma"/>
              </a:rPr>
              <a:t>ХАЛЮЦИНОГЕНИ, ПСИХЕДЕЛИЦИ – най – популярен халюциноген остава </a:t>
            </a:r>
            <a:r>
              <a:rPr lang="en-US" altLang="en-US" kern="0" dirty="0">
                <a:solidFill>
                  <a:srgbClr val="3333CC"/>
                </a:solidFill>
                <a:latin typeface="Tahoma"/>
              </a:rPr>
              <a:t>LSD</a:t>
            </a:r>
            <a:r>
              <a:rPr lang="bg-BG" altLang="en-US" kern="0" dirty="0">
                <a:solidFill>
                  <a:srgbClr val="3333CC"/>
                </a:solidFill>
                <a:latin typeface="Tahoma"/>
              </a:rPr>
              <a:t>, но освен него тук се включват всички други естествени и синтетични халюциногени – пейот, мескалин, магически гъби, </a:t>
            </a:r>
            <a:r>
              <a:rPr lang="en-US" altLang="en-US" kern="0" dirty="0">
                <a:solidFill>
                  <a:srgbClr val="3333CC"/>
                </a:solidFill>
                <a:latin typeface="Tahoma"/>
              </a:rPr>
              <a:t>PCP </a:t>
            </a:r>
            <a:r>
              <a:rPr lang="bg-BG" altLang="en-US" kern="0" dirty="0">
                <a:solidFill>
                  <a:srgbClr val="3333CC"/>
                </a:solidFill>
                <a:latin typeface="Tahoma"/>
              </a:rPr>
              <a:t>(хлорфенилпиперизин). Канабисът и канабисовите продукти също се причислява към халюциногените, но се смята, че тяхното действие е различно и специфично. Същото се отнася и за ЕКСТАЗИ.</a:t>
            </a:r>
          </a:p>
          <a:p>
            <a:r>
              <a:rPr lang="bg-BG" dirty="0" smtClean="0">
                <a:solidFill>
                  <a:srgbClr val="0070C0"/>
                </a:solidFill>
                <a:latin typeface="Tahoma" panose="020B0604030504040204" pitchFamily="34" charset="0"/>
                <a:ea typeface="Tahoma" panose="020B0604030504040204" pitchFamily="34" charset="0"/>
                <a:cs typeface="Tahoma" panose="020B0604030504040204" pitchFamily="34" charset="0"/>
              </a:rPr>
              <a:t>Марихуана – това е отделна група, тъй като съдържа по малко от всяко от горните вещества – може да те вдигне, можа да те свали, може да се появат халюцинации.</a:t>
            </a:r>
            <a:endParaRPr lang="en-US"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106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g-BG" sz="4000" dirty="0">
                <a:solidFill>
                  <a:prstClr val="black"/>
                </a:solidFill>
                <a:latin typeface="Calibri"/>
                <a:ea typeface="+mn-ea"/>
                <a:cs typeface="+mn-cs"/>
              </a:rPr>
              <a:t>Как да разпознаем употребата на стимулантите</a:t>
            </a:r>
            <a:endParaRPr lang="en-US" dirty="0"/>
          </a:p>
        </p:txBody>
      </p:sp>
      <p:sp>
        <p:nvSpPr>
          <p:cNvPr id="3" name="Content Placeholder 2"/>
          <p:cNvSpPr>
            <a:spLocks noGrp="1"/>
          </p:cNvSpPr>
          <p:nvPr>
            <p:ph idx="1"/>
          </p:nvPr>
        </p:nvSpPr>
        <p:spPr/>
        <p:txBody>
          <a:bodyPr>
            <a:normAutofit fontScale="77500" lnSpcReduction="20000"/>
          </a:bodyPr>
          <a:lstStyle/>
          <a:p>
            <a:pPr lvl="0" defTabSz="914400">
              <a:spcBef>
                <a:spcPct val="20000"/>
              </a:spcBef>
              <a:buClrTx/>
              <a:buFont typeface="Arial" panose="020B0604020202020204" pitchFamily="34" charset="0"/>
              <a:buChar char="•"/>
            </a:pPr>
            <a:r>
              <a:rPr lang="bg-BG" sz="3000" dirty="0">
                <a:solidFill>
                  <a:prstClr val="black"/>
                </a:solidFill>
                <a:latin typeface="Calibri"/>
              </a:rPr>
              <a:t>Повишена температура, учестен пулс, повишено кръвно налягане;</a:t>
            </a:r>
          </a:p>
          <a:p>
            <a:pPr lvl="0" defTabSz="914400">
              <a:spcBef>
                <a:spcPct val="20000"/>
              </a:spcBef>
              <a:buClrTx/>
              <a:buFont typeface="Arial" panose="020B0604020202020204" pitchFamily="34" charset="0"/>
              <a:buChar char="•"/>
            </a:pPr>
            <a:r>
              <a:rPr lang="bg-BG" sz="3000" dirty="0">
                <a:solidFill>
                  <a:prstClr val="black"/>
                </a:solidFill>
                <a:latin typeface="Calibri"/>
              </a:rPr>
              <a:t>Резки и поривисти движения; невъзможност да се седи на едно място; неконтролируемо стискане на зъбите; </a:t>
            </a:r>
          </a:p>
          <a:p>
            <a:pPr lvl="0" defTabSz="914400">
              <a:spcBef>
                <a:spcPct val="20000"/>
              </a:spcBef>
              <a:buClrTx/>
              <a:buFont typeface="Arial" panose="020B0604020202020204" pitchFamily="34" charset="0"/>
              <a:buChar char="•"/>
            </a:pPr>
            <a:r>
              <a:rPr lang="bg-BG" sz="3000" dirty="0">
                <a:solidFill>
                  <a:prstClr val="black"/>
                </a:solidFill>
                <a:latin typeface="Calibri"/>
              </a:rPr>
              <a:t>Чувство на бодрост; сила и енергия; агресивно поведение;</a:t>
            </a:r>
          </a:p>
          <a:p>
            <a:pPr lvl="0" defTabSz="914400">
              <a:spcBef>
                <a:spcPct val="20000"/>
              </a:spcBef>
              <a:buClrTx/>
              <a:buFont typeface="Arial" panose="020B0604020202020204" pitchFamily="34" charset="0"/>
              <a:buChar char="•"/>
            </a:pPr>
            <a:r>
              <a:rPr lang="bg-BG" sz="3000" dirty="0">
                <a:solidFill>
                  <a:prstClr val="black"/>
                </a:solidFill>
                <a:latin typeface="Calibri"/>
              </a:rPr>
              <a:t>Безапетитие и отслабване; забравят да пият вода; разширени зеници;</a:t>
            </a:r>
          </a:p>
          <a:p>
            <a:pPr lvl="0" defTabSz="914400">
              <a:spcBef>
                <a:spcPct val="20000"/>
              </a:spcBef>
              <a:buClrTx/>
              <a:buFont typeface="Arial" panose="020B0604020202020204" pitchFamily="34" charset="0"/>
              <a:buChar char="•"/>
            </a:pPr>
            <a:r>
              <a:rPr lang="bg-BG" sz="3000" dirty="0">
                <a:solidFill>
                  <a:prstClr val="black"/>
                </a:solidFill>
                <a:latin typeface="Calibri"/>
              </a:rPr>
              <a:t>Смъртни случаи – от обезводняване; спиране на дишането; инфаркт.</a:t>
            </a:r>
          </a:p>
          <a:p>
            <a:endParaRPr lang="en-US" dirty="0"/>
          </a:p>
        </p:txBody>
      </p:sp>
    </p:spTree>
    <p:extLst>
      <p:ext uri="{BB962C8B-B14F-4D97-AF65-F5344CB8AC3E}">
        <p14:creationId xmlns:p14="http://schemas.microsoft.com/office/powerpoint/2010/main" val="3904580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Как да разпознаем употребата на опиатите</a:t>
            </a:r>
            <a:endParaRPr lang="en-US" dirty="0"/>
          </a:p>
        </p:txBody>
      </p:sp>
      <p:sp>
        <p:nvSpPr>
          <p:cNvPr id="3" name="Content Placeholder 2"/>
          <p:cNvSpPr>
            <a:spLocks noGrp="1"/>
          </p:cNvSpPr>
          <p:nvPr>
            <p:ph idx="1"/>
          </p:nvPr>
        </p:nvSpPr>
        <p:spPr/>
        <p:txBody>
          <a:bodyPr>
            <a:normAutofit fontScale="85000" lnSpcReduction="10000"/>
          </a:bodyPr>
          <a:lstStyle/>
          <a:p>
            <a:pPr indent="449580" algn="just">
              <a:lnSpc>
                <a:spcPct val="115000"/>
              </a:lnSpc>
            </a:pPr>
            <a:r>
              <a:rPr lang="bg-BG" dirty="0">
                <a:latin typeface="Times New Roman" panose="02020603050405020304" pitchFamily="18" charset="0"/>
                <a:ea typeface="Calibri" panose="020F0502020204030204" pitchFamily="34" charset="0"/>
                <a:cs typeface="Times New Roman" panose="02020603050405020304" pitchFamily="18" charset="0"/>
              </a:rPr>
              <a:t>Много характерно за опиатната употреба е свиването на зениците (миоза). Изключение от правилото е широко използваният опиат лидол, който в големи дози причинява обратния ефект.</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pPr>
            <a:r>
              <a:rPr lang="bg-BG" dirty="0">
                <a:latin typeface="Times New Roman" panose="02020603050405020304" pitchFamily="18" charset="0"/>
                <a:ea typeface="Calibri" panose="020F0502020204030204" pitchFamily="34" charset="0"/>
                <a:cs typeface="Times New Roman" panose="02020603050405020304" pitchFamily="18" charset="0"/>
              </a:rPr>
              <a:t>Забавяне на пулса и намаляване на кръвното налягане след употреба. Потиска рефлекса за кашляне.</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pPr>
            <a:r>
              <a:rPr lang="bg-BG" dirty="0">
                <a:latin typeface="Times New Roman" panose="02020603050405020304" pitchFamily="18" charset="0"/>
                <a:ea typeface="Calibri" panose="020F0502020204030204" pitchFamily="34" charset="0"/>
                <a:cs typeface="Times New Roman" panose="02020603050405020304" pitchFamily="18" charset="0"/>
              </a:rPr>
              <a:t>Температурата се повишава, дишането учестява. Тялото се покрива с неприятна, студена и лепкава пот. Кръвното налягане се повишава, сърцето ускорява ритъма. Зениците се разширяват и според зависимите се превръщат в „яйца на очи“.</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pPr>
            <a:r>
              <a:rPr lang="bg-BG" dirty="0">
                <a:latin typeface="Times New Roman" panose="02020603050405020304" pitchFamily="18" charset="0"/>
                <a:ea typeface="Calibri" panose="020F0502020204030204" pitchFamily="34" charset="0"/>
                <a:cs typeface="Times New Roman" panose="02020603050405020304" pitchFamily="18" charset="0"/>
              </a:rPr>
              <a:t>Възникването на физическа зависимост от различните опиати настъпва след нееднакъв период от употреба. Психическата зависимост е много силна и трудно се преодолява от зависимия.</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22697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g-BG" dirty="0" smtClean="0"/>
              <a:t>Как да разпознаем действието на халюциногените</a:t>
            </a:r>
            <a:endParaRPr lang="en-US" dirty="0"/>
          </a:p>
        </p:txBody>
      </p:sp>
      <p:sp>
        <p:nvSpPr>
          <p:cNvPr id="3" name="Content Placeholder 2"/>
          <p:cNvSpPr>
            <a:spLocks noGrp="1"/>
          </p:cNvSpPr>
          <p:nvPr>
            <p:ph idx="1"/>
          </p:nvPr>
        </p:nvSpPr>
        <p:spPr/>
        <p:txBody>
          <a:bodyPr>
            <a:normAutofit lnSpcReduction="10000"/>
          </a:bodyPr>
          <a:lstStyle/>
          <a:p>
            <a:pPr indent="449580" algn="just">
              <a:lnSpc>
                <a:spcPct val="115000"/>
              </a:lnSpc>
            </a:pPr>
            <a:r>
              <a:rPr lang="bg-BG" dirty="0" smtClean="0">
                <a:latin typeface="Times New Roman" panose="02020603050405020304" pitchFamily="18" charset="0"/>
                <a:ea typeface="Calibri" panose="020F0502020204030204" pitchFamily="34" charset="0"/>
                <a:cs typeface="Times New Roman" panose="02020603050405020304" pitchFamily="18" charset="0"/>
              </a:rPr>
              <a:t>повишаване </a:t>
            </a:r>
            <a:r>
              <a:rPr lang="bg-BG" dirty="0">
                <a:latin typeface="Times New Roman" panose="02020603050405020304" pitchFamily="18" charset="0"/>
                <a:ea typeface="Calibri" panose="020F0502020204030204" pitchFamily="34" charset="0"/>
                <a:cs typeface="Times New Roman" panose="02020603050405020304" pitchFamily="18" charset="0"/>
              </a:rPr>
              <a:t>на температурата и кръвното налягане, ускоряване на пулса, зачервяване на кожата, разширяване на зениците, засилено отделяне на пот и слюнка, гадене, повръщане,треперене, мускулна слабост, вцепеняване, двигателни разстройства и други. По-късно се проявяват основните и много по - специфични сензорни и емоционални ефекти.</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pPr>
            <a:r>
              <a:rPr lang="bg-BG" dirty="0">
                <a:latin typeface="Times New Roman" panose="02020603050405020304" pitchFamily="18" charset="0"/>
                <a:ea typeface="Calibri" panose="020F0502020204030204" pitchFamily="34" charset="0"/>
                <a:cs typeface="Times New Roman" panose="02020603050405020304" pitchFamily="18" charset="0"/>
              </a:rPr>
              <a:t>В тази фаза емоциите могат да се променят смайващо бързо и то в широк диапазон -  от еуфория до страх. Изключително драматични са ефектите, свързани с промените във възприятията. Цветове, звуци, миризми – всичко започва да изглежда по-интензивно.</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42258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g-BG" sz="4000" dirty="0">
                <a:solidFill>
                  <a:prstClr val="black"/>
                </a:solidFill>
                <a:latin typeface="Calibri"/>
                <a:ea typeface="+mn-ea"/>
                <a:cs typeface="+mn-cs"/>
              </a:rPr>
              <a:t>Как да разпознаем употребата на канабис</a:t>
            </a:r>
            <a:endParaRPr lang="en-US" dirty="0"/>
          </a:p>
        </p:txBody>
      </p:sp>
      <p:sp>
        <p:nvSpPr>
          <p:cNvPr id="3" name="Content Placeholder 2"/>
          <p:cNvSpPr>
            <a:spLocks noGrp="1"/>
          </p:cNvSpPr>
          <p:nvPr>
            <p:ph idx="1"/>
          </p:nvPr>
        </p:nvSpPr>
        <p:spPr/>
        <p:txBody>
          <a:bodyPr>
            <a:normAutofit fontScale="92500" lnSpcReduction="20000"/>
          </a:bodyPr>
          <a:lstStyle/>
          <a:p>
            <a:pPr lvl="0" defTabSz="914400">
              <a:spcBef>
                <a:spcPct val="20000"/>
              </a:spcBef>
              <a:buClrTx/>
              <a:buFont typeface="Arial" panose="020B0604020202020204" pitchFamily="34" charset="0"/>
              <a:buChar char="•"/>
            </a:pPr>
            <a:r>
              <a:rPr lang="bg-BG" sz="3200" dirty="0">
                <a:solidFill>
                  <a:prstClr val="black"/>
                </a:solidFill>
                <a:latin typeface="Calibri"/>
              </a:rPr>
              <a:t>Удвояване на сърдечната честота;</a:t>
            </a:r>
          </a:p>
          <a:p>
            <a:pPr lvl="0" defTabSz="914400">
              <a:spcBef>
                <a:spcPct val="20000"/>
              </a:spcBef>
              <a:buClrTx/>
              <a:buFont typeface="Arial" panose="020B0604020202020204" pitchFamily="34" charset="0"/>
              <a:buChar char="•"/>
            </a:pPr>
            <a:r>
              <a:rPr lang="bg-BG" sz="3200" dirty="0">
                <a:solidFill>
                  <a:prstClr val="black"/>
                </a:solidFill>
                <a:latin typeface="Calibri"/>
              </a:rPr>
              <a:t>Студени крайници; </a:t>
            </a:r>
          </a:p>
          <a:p>
            <a:pPr lvl="0" defTabSz="914400">
              <a:spcBef>
                <a:spcPct val="20000"/>
              </a:spcBef>
              <a:buClrTx/>
              <a:buFont typeface="Arial" panose="020B0604020202020204" pitchFamily="34" charset="0"/>
              <a:buChar char="•"/>
            </a:pPr>
            <a:r>
              <a:rPr lang="bg-BG" sz="3200" dirty="0">
                <a:solidFill>
                  <a:prstClr val="black"/>
                </a:solidFill>
                <a:latin typeface="Calibri"/>
              </a:rPr>
              <a:t>Замайване и тремор на пръстите;</a:t>
            </a:r>
          </a:p>
          <a:p>
            <a:pPr lvl="0" defTabSz="914400">
              <a:spcBef>
                <a:spcPct val="20000"/>
              </a:spcBef>
              <a:buClrTx/>
              <a:buFont typeface="Arial" panose="020B0604020202020204" pitchFamily="34" charset="0"/>
              <a:buChar char="•"/>
            </a:pPr>
            <a:r>
              <a:rPr lang="bg-BG" sz="3200" dirty="0">
                <a:solidFill>
                  <a:prstClr val="black"/>
                </a:solidFill>
                <a:latin typeface="Calibri"/>
              </a:rPr>
              <a:t>Загуба на ориентация по отношение на пространство и време;</a:t>
            </a:r>
          </a:p>
          <a:p>
            <a:pPr lvl="0" defTabSz="914400">
              <a:spcBef>
                <a:spcPct val="20000"/>
              </a:spcBef>
              <a:buClrTx/>
              <a:buFont typeface="Arial" panose="020B0604020202020204" pitchFamily="34" charset="0"/>
              <a:buChar char="•"/>
            </a:pPr>
            <a:r>
              <a:rPr lang="bg-BG" sz="3200" dirty="0">
                <a:solidFill>
                  <a:prstClr val="black"/>
                </a:solidFill>
                <a:latin typeface="Calibri"/>
              </a:rPr>
              <a:t>Липса на концентрация;</a:t>
            </a:r>
          </a:p>
          <a:p>
            <a:pPr lvl="0" defTabSz="914400">
              <a:spcBef>
                <a:spcPct val="20000"/>
              </a:spcBef>
              <a:buClrTx/>
              <a:buFont typeface="Arial" panose="020B0604020202020204" pitchFamily="34" charset="0"/>
              <a:buChar char="•"/>
            </a:pPr>
            <a:r>
              <a:rPr lang="bg-BG" sz="3200" dirty="0">
                <a:solidFill>
                  <a:prstClr val="black"/>
                </a:solidFill>
                <a:latin typeface="Calibri"/>
              </a:rPr>
              <a:t>Забавени реакции</a:t>
            </a:r>
          </a:p>
          <a:p>
            <a:pPr lvl="0" defTabSz="914400">
              <a:spcBef>
                <a:spcPct val="20000"/>
              </a:spcBef>
              <a:buClrTx/>
              <a:buFont typeface="Arial" panose="020B0604020202020204" pitchFamily="34" charset="0"/>
              <a:buChar char="•"/>
            </a:pPr>
            <a:r>
              <a:rPr lang="bg-BG" sz="3200" dirty="0">
                <a:solidFill>
                  <a:prstClr val="black"/>
                </a:solidFill>
                <a:latin typeface="Calibri"/>
              </a:rPr>
              <a:t>Зачервени очи „заешки очи“</a:t>
            </a:r>
          </a:p>
          <a:p>
            <a:endParaRPr lang="en-US" dirty="0"/>
          </a:p>
        </p:txBody>
      </p:sp>
    </p:spTree>
    <p:extLst>
      <p:ext uri="{BB962C8B-B14F-4D97-AF65-F5344CB8AC3E}">
        <p14:creationId xmlns:p14="http://schemas.microsoft.com/office/powerpoint/2010/main" val="4112824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z="4400" dirty="0">
                <a:solidFill>
                  <a:prstClr val="black"/>
                </a:solidFill>
                <a:latin typeface="Calibri"/>
                <a:ea typeface="+mn-ea"/>
                <a:cs typeface="+mn-cs"/>
              </a:rPr>
              <a:t>Синтетични канабиноиди</a:t>
            </a:r>
            <a:endParaRPr lang="en-US" dirty="0"/>
          </a:p>
        </p:txBody>
      </p:sp>
      <p:sp>
        <p:nvSpPr>
          <p:cNvPr id="3" name="Content Placeholder 2"/>
          <p:cNvSpPr>
            <a:spLocks noGrp="1"/>
          </p:cNvSpPr>
          <p:nvPr>
            <p:ph idx="1"/>
          </p:nvPr>
        </p:nvSpPr>
        <p:spPr/>
        <p:txBody>
          <a:bodyPr>
            <a:normAutofit fontScale="70000" lnSpcReduction="20000"/>
          </a:bodyPr>
          <a:lstStyle/>
          <a:p>
            <a:pPr lvl="0" defTabSz="914400">
              <a:lnSpc>
                <a:spcPct val="90000"/>
              </a:lnSpc>
              <a:spcBef>
                <a:spcPct val="20000"/>
              </a:spcBef>
              <a:buClrTx/>
              <a:buFont typeface="Arial" panose="020B0604020202020204" pitchFamily="34" charset="0"/>
              <a:buChar char="•"/>
              <a:defRPr/>
            </a:pPr>
            <a:r>
              <a:rPr lang="bg-BG" altLang="bg-BG" sz="3200" dirty="0">
                <a:solidFill>
                  <a:prstClr val="black"/>
                </a:solidFill>
                <a:latin typeface="Calibri"/>
              </a:rPr>
              <a:t>Синтетичните канабиноиди са химични вещества (съединения), чието действие наподобява действието на активната съставка на канабиса – тетрахидроканабинол (</a:t>
            </a:r>
            <a:r>
              <a:rPr lang="en-US" altLang="bg-BG" sz="3200" dirty="0">
                <a:solidFill>
                  <a:prstClr val="black"/>
                </a:solidFill>
                <a:latin typeface="Calibri"/>
              </a:rPr>
              <a:t>THC)</a:t>
            </a:r>
            <a:r>
              <a:rPr lang="bg-BG" altLang="bg-BG" sz="3200" dirty="0">
                <a:solidFill>
                  <a:prstClr val="black"/>
                </a:solidFill>
                <a:latin typeface="Calibri"/>
              </a:rPr>
              <a:t>.</a:t>
            </a:r>
          </a:p>
          <a:p>
            <a:pPr lvl="0" defTabSz="914400">
              <a:lnSpc>
                <a:spcPct val="90000"/>
              </a:lnSpc>
              <a:spcBef>
                <a:spcPct val="20000"/>
              </a:spcBef>
              <a:buClrTx/>
              <a:buFont typeface="Arial" panose="020B0604020202020204" pitchFamily="34" charset="0"/>
              <a:buChar char="•"/>
              <a:defRPr/>
            </a:pPr>
            <a:r>
              <a:rPr lang="bg-BG" altLang="bg-BG" sz="3200" dirty="0">
                <a:solidFill>
                  <a:prstClr val="black"/>
                </a:solidFill>
                <a:latin typeface="Calibri"/>
              </a:rPr>
              <a:t>По-силни са по действие от това на </a:t>
            </a:r>
            <a:r>
              <a:rPr lang="en-US" altLang="bg-BG" sz="3200" dirty="0">
                <a:solidFill>
                  <a:prstClr val="black"/>
                </a:solidFill>
                <a:latin typeface="Calibri"/>
              </a:rPr>
              <a:t>THC, </a:t>
            </a:r>
            <a:r>
              <a:rPr lang="bg-BG" altLang="bg-BG" sz="3200" dirty="0">
                <a:solidFill>
                  <a:prstClr val="black"/>
                </a:solidFill>
                <a:latin typeface="Calibri"/>
              </a:rPr>
              <a:t>имат особено дълъг полуживот, което води до удължен психоактивен ефект.</a:t>
            </a:r>
          </a:p>
          <a:p>
            <a:pPr lvl="0" defTabSz="914400">
              <a:spcBef>
                <a:spcPct val="20000"/>
              </a:spcBef>
              <a:buClrTx/>
              <a:buFont typeface="Arial" panose="020B0604020202020204" pitchFamily="34" charset="0"/>
              <a:buChar char="•"/>
              <a:defRPr/>
            </a:pPr>
            <a:r>
              <a:rPr lang="bg-BG" altLang="bg-BG" sz="3200" dirty="0">
                <a:solidFill>
                  <a:prstClr val="black"/>
                </a:solidFill>
                <a:latin typeface="Calibri"/>
              </a:rPr>
              <a:t>Продават се под формата на листна маса и употребата им става единствено чрез пушене, в по-редки случаи като напитка</a:t>
            </a:r>
          </a:p>
          <a:p>
            <a:pPr lvl="0" defTabSz="914400">
              <a:spcBef>
                <a:spcPct val="20000"/>
              </a:spcBef>
              <a:buClrTx/>
              <a:buFont typeface="Arial" panose="020B0604020202020204" pitchFamily="34" charset="0"/>
              <a:buChar char="•"/>
              <a:defRPr/>
            </a:pPr>
            <a:r>
              <a:rPr lang="bg-BG" altLang="bg-BG" sz="3200" dirty="0">
                <a:solidFill>
                  <a:prstClr val="black"/>
                </a:solidFill>
                <a:latin typeface="Calibri"/>
              </a:rPr>
              <a:t>Чай, билков тамян, черна мамба, кит кат.</a:t>
            </a:r>
          </a:p>
          <a:p>
            <a:pPr lvl="0" defTabSz="914400">
              <a:spcBef>
                <a:spcPct val="20000"/>
              </a:spcBef>
              <a:buClrTx/>
              <a:buFont typeface="Arial" panose="020B0604020202020204" pitchFamily="34" charset="0"/>
              <a:buChar char="•"/>
              <a:defRPr/>
            </a:pPr>
            <a:r>
              <a:rPr lang="bg-BG" altLang="bg-BG" sz="3200" dirty="0">
                <a:solidFill>
                  <a:prstClr val="black"/>
                </a:solidFill>
                <a:latin typeface="Calibri"/>
              </a:rPr>
              <a:t>Кръщават се на учените, които са ги създали – “</a:t>
            </a:r>
            <a:r>
              <a:rPr lang="en-US" altLang="bg-BG" sz="3200" dirty="0">
                <a:solidFill>
                  <a:prstClr val="black"/>
                </a:solidFill>
                <a:latin typeface="Calibri"/>
              </a:rPr>
              <a:t>JWH”, “AM”</a:t>
            </a:r>
            <a:endParaRPr lang="bg-BG" altLang="bg-BG" sz="3200" dirty="0">
              <a:solidFill>
                <a:prstClr val="black"/>
              </a:solidFill>
              <a:latin typeface="Calibri"/>
            </a:endParaRPr>
          </a:p>
          <a:p>
            <a:endParaRPr lang="en-US" dirty="0"/>
          </a:p>
        </p:txBody>
      </p:sp>
    </p:spTree>
    <p:extLst>
      <p:ext uri="{BB962C8B-B14F-4D97-AF65-F5344CB8AC3E}">
        <p14:creationId xmlns:p14="http://schemas.microsoft.com/office/powerpoint/2010/main" val="454656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2800" dirty="0" smtClean="0"/>
              <a:t>Как да разпознаем употребата на синтетични канабиноиди</a:t>
            </a:r>
            <a:endParaRPr lang="en-US" sz="2800" dirty="0"/>
          </a:p>
        </p:txBody>
      </p:sp>
      <p:sp>
        <p:nvSpPr>
          <p:cNvPr id="3" name="Content Placeholder 2"/>
          <p:cNvSpPr>
            <a:spLocks noGrp="1"/>
          </p:cNvSpPr>
          <p:nvPr>
            <p:ph idx="1"/>
          </p:nvPr>
        </p:nvSpPr>
        <p:spPr/>
        <p:txBody>
          <a:bodyPr>
            <a:normAutofit fontScale="85000" lnSpcReduction="10000"/>
          </a:bodyPr>
          <a:lstStyle/>
          <a:p>
            <a:pPr lvl="0" defTabSz="914400">
              <a:lnSpc>
                <a:spcPct val="90000"/>
              </a:lnSpc>
              <a:spcBef>
                <a:spcPct val="20000"/>
              </a:spcBef>
              <a:buClrTx/>
              <a:buFont typeface="Arial" panose="020B0604020202020204" pitchFamily="34" charset="0"/>
              <a:buChar char="•"/>
              <a:defRPr/>
            </a:pPr>
            <a:r>
              <a:rPr lang="bg-BG" altLang="bg-BG" sz="3200" dirty="0">
                <a:solidFill>
                  <a:prstClr val="black"/>
                </a:solidFill>
                <a:latin typeface="Calibri"/>
              </a:rPr>
              <a:t>Забравяне на цели, епизоди от време;</a:t>
            </a:r>
          </a:p>
          <a:p>
            <a:pPr lvl="0" defTabSz="914400">
              <a:lnSpc>
                <a:spcPct val="90000"/>
              </a:lnSpc>
              <a:spcBef>
                <a:spcPct val="20000"/>
              </a:spcBef>
              <a:buClrTx/>
              <a:buFont typeface="Arial" panose="020B0604020202020204" pitchFamily="34" charset="0"/>
              <a:buChar char="•"/>
              <a:defRPr/>
            </a:pPr>
            <a:r>
              <a:rPr lang="bg-BG" altLang="bg-BG" sz="3200" dirty="0">
                <a:solidFill>
                  <a:prstClr val="black"/>
                </a:solidFill>
                <a:latin typeface="Calibri"/>
              </a:rPr>
              <a:t>Учестен пулс, сухота в устата, световъртеж;</a:t>
            </a:r>
          </a:p>
          <a:p>
            <a:pPr lvl="0" defTabSz="914400">
              <a:lnSpc>
                <a:spcPct val="90000"/>
              </a:lnSpc>
              <a:spcBef>
                <a:spcPct val="20000"/>
              </a:spcBef>
              <a:buClrTx/>
              <a:buFont typeface="Arial" panose="020B0604020202020204" pitchFamily="34" charset="0"/>
              <a:buChar char="•"/>
              <a:defRPr/>
            </a:pPr>
            <a:r>
              <a:rPr lang="bg-BG" altLang="bg-BG" sz="3200" dirty="0">
                <a:solidFill>
                  <a:prstClr val="black"/>
                </a:solidFill>
                <a:latin typeface="Calibri"/>
              </a:rPr>
              <a:t>Падане на задръжките, възбуда или сънливост;</a:t>
            </a:r>
          </a:p>
          <a:p>
            <a:pPr lvl="0" defTabSz="914400">
              <a:lnSpc>
                <a:spcPct val="90000"/>
              </a:lnSpc>
              <a:spcBef>
                <a:spcPct val="20000"/>
              </a:spcBef>
              <a:buClrTx/>
              <a:buFont typeface="Arial" panose="020B0604020202020204" pitchFamily="34" charset="0"/>
              <a:buChar char="•"/>
              <a:defRPr/>
            </a:pPr>
            <a:r>
              <a:rPr lang="bg-BG" altLang="bg-BG" sz="3200" dirty="0">
                <a:solidFill>
                  <a:prstClr val="black"/>
                </a:solidFill>
                <a:latin typeface="Calibri"/>
              </a:rPr>
              <a:t>Редовната употреба на тези продукти,увеличава риска от отключване или развитие на психични заболявания, включително шизофрении.</a:t>
            </a:r>
          </a:p>
          <a:p>
            <a:endParaRPr lang="en-US" dirty="0"/>
          </a:p>
        </p:txBody>
      </p:sp>
    </p:spTree>
    <p:extLst>
      <p:ext uri="{BB962C8B-B14F-4D97-AF65-F5344CB8AC3E}">
        <p14:creationId xmlns:p14="http://schemas.microsoft.com/office/powerpoint/2010/main" val="3182774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z="4400" dirty="0">
                <a:solidFill>
                  <a:prstClr val="black"/>
                </a:solidFill>
                <a:latin typeface="Calibri"/>
                <a:ea typeface="+mn-ea"/>
                <a:cs typeface="+mn-cs"/>
              </a:rPr>
              <a:t>Синтетични катинони</a:t>
            </a:r>
            <a:endParaRPr lang="en-US" dirty="0"/>
          </a:p>
        </p:txBody>
      </p:sp>
      <p:sp>
        <p:nvSpPr>
          <p:cNvPr id="3" name="Content Placeholder 2"/>
          <p:cNvSpPr>
            <a:spLocks noGrp="1"/>
          </p:cNvSpPr>
          <p:nvPr>
            <p:ph idx="1"/>
          </p:nvPr>
        </p:nvSpPr>
        <p:spPr/>
        <p:txBody>
          <a:bodyPr/>
          <a:lstStyle/>
          <a:p>
            <a:r>
              <a:rPr lang="bg-BG" dirty="0" smtClean="0"/>
              <a:t>Катиноните са естетствени вещества в листата на растението Кхат</a:t>
            </a:r>
          </a:p>
          <a:p>
            <a:r>
              <a:rPr lang="bg-BG" dirty="0" smtClean="0"/>
              <a:t>Синтетичните катинони са техни производни.</a:t>
            </a:r>
          </a:p>
          <a:p>
            <a:r>
              <a:rPr lang="bg-BG" dirty="0" smtClean="0"/>
              <a:t>Биеат продавани като „соли за вана“ или „тор за растения“ с надпис „Неподходящо за употреба от хора“, за да се избегне законодателството.</a:t>
            </a:r>
          </a:p>
          <a:p>
            <a:r>
              <a:rPr lang="bg-BG" dirty="0" smtClean="0"/>
              <a:t>Срещат се под формата на бяла и кафява пудра с висока честота, а понякога на таблетки или капсули.</a:t>
            </a:r>
            <a:endParaRPr lang="en-US" dirty="0"/>
          </a:p>
        </p:txBody>
      </p:sp>
    </p:spTree>
    <p:extLst>
      <p:ext uri="{BB962C8B-B14F-4D97-AF65-F5344CB8AC3E}">
        <p14:creationId xmlns:p14="http://schemas.microsoft.com/office/powerpoint/2010/main" val="1510470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ltLang="en-US" sz="2400" b="1" kern="0" dirty="0">
                <a:solidFill>
                  <a:srgbClr val="333399"/>
                </a:solidFill>
                <a:latin typeface="Tahoma"/>
              </a:rPr>
              <a:t>Трудности в разпознаване на ранната употреба на психоактивни </a:t>
            </a:r>
            <a:r>
              <a:rPr lang="bg-BG" altLang="en-US" sz="2400" b="1" kern="0" dirty="0" smtClean="0">
                <a:solidFill>
                  <a:srgbClr val="333399"/>
                </a:solidFill>
                <a:latin typeface="Tahoma"/>
              </a:rPr>
              <a:t>вещества        </a:t>
            </a:r>
            <a:r>
              <a:rPr lang="bg-BG" altLang="en-US" sz="2400" b="1" kern="0" dirty="0">
                <a:solidFill>
                  <a:srgbClr val="333399"/>
                </a:solidFill>
                <a:latin typeface="Tahoma"/>
              </a:rPr>
              <a:t>					 </a:t>
            </a:r>
            <a:r>
              <a:rPr lang="bg-BG" altLang="en-US" sz="2400" b="1" kern="0" dirty="0" smtClean="0">
                <a:solidFill>
                  <a:srgbClr val="333399"/>
                </a:solidFill>
                <a:latin typeface="Tahoma"/>
              </a:rPr>
              <a:t>/</a:t>
            </a:r>
            <a:r>
              <a:rPr lang="bg-BG" altLang="en-US" sz="2400" b="1" kern="0" dirty="0">
                <a:solidFill>
                  <a:srgbClr val="333399"/>
                </a:solidFill>
                <a:latin typeface="Tahoma"/>
              </a:rPr>
              <a:t>ПАВ/</a:t>
            </a:r>
            <a:endParaRPr lang="en-US" dirty="0"/>
          </a:p>
        </p:txBody>
      </p:sp>
      <p:sp>
        <p:nvSpPr>
          <p:cNvPr id="3" name="Content Placeholder 2"/>
          <p:cNvSpPr>
            <a:spLocks noGrp="1"/>
          </p:cNvSpPr>
          <p:nvPr>
            <p:ph idx="1"/>
          </p:nvPr>
        </p:nvSpPr>
        <p:spPr/>
        <p:txBody>
          <a:bodyPr>
            <a:normAutofit fontScale="85000" lnSpcReduction="20000"/>
          </a:bodyPr>
          <a:lstStyle/>
          <a:p>
            <a:r>
              <a:rPr lang="ru-RU" dirty="0"/>
              <a:t>Често сме затруднени да разпознаем употребата на ПАВ.</a:t>
            </a:r>
          </a:p>
          <a:p>
            <a:r>
              <a:rPr lang="ru-RU" dirty="0"/>
              <a:t>	Понякога поведението и външният вид могат да бъдат подвеждащи, защото голяма част от признаците са свързани с възрастовите промени. Те могат да се дължат на това, че:</a:t>
            </a:r>
          </a:p>
          <a:p>
            <a:r>
              <a:rPr lang="ru-RU" dirty="0"/>
              <a:t>Нямате възможност за наблюдение непосредствено след употребата;</a:t>
            </a:r>
          </a:p>
          <a:p>
            <a:endParaRPr lang="ru-RU" dirty="0"/>
          </a:p>
          <a:p>
            <a:r>
              <a:rPr lang="ru-RU" dirty="0"/>
              <a:t>Популярните “атрибути” като хартия за цигари, алуминиево фолио или игли и спринцовки са свързани с употребата само на някои наркотици.</a:t>
            </a:r>
          </a:p>
          <a:p>
            <a:endParaRPr lang="ru-RU" dirty="0"/>
          </a:p>
          <a:p>
            <a:r>
              <a:rPr lang="ru-RU" dirty="0"/>
              <a:t>Употребата на наркотици се прикрива, като се използват множество лесно достъпни средства, напр. капки за разширяване на зениците или противовъзпалителни капки за очи.</a:t>
            </a:r>
          </a:p>
          <a:p>
            <a:endParaRPr lang="en-US" dirty="0"/>
          </a:p>
        </p:txBody>
      </p:sp>
    </p:spTree>
    <p:extLst>
      <p:ext uri="{BB962C8B-B14F-4D97-AF65-F5344CB8AC3E}">
        <p14:creationId xmlns:p14="http://schemas.microsoft.com/office/powerpoint/2010/main" val="3352114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980728"/>
            <a:ext cx="6482680" cy="1509490"/>
          </a:xfrm>
        </p:spPr>
        <p:txBody>
          <a:bodyPr>
            <a:normAutofit fontScale="90000"/>
          </a:bodyPr>
          <a:lstStyle/>
          <a:p>
            <a:r>
              <a:rPr lang="bg-BG" dirty="0" smtClean="0"/>
              <a:t>Законова рамка за борба с наркотиците и техните аналози</a:t>
            </a:r>
            <a:endParaRPr lang="en-US" dirty="0">
              <a:latin typeface="Times" panose="02020603060405020304" pitchFamily="18" charset="0"/>
            </a:endParaRPr>
          </a:p>
        </p:txBody>
      </p:sp>
      <p:sp>
        <p:nvSpPr>
          <p:cNvPr id="3" name="Content Placeholder 2"/>
          <p:cNvSpPr>
            <a:spLocks noGrp="1"/>
          </p:cNvSpPr>
          <p:nvPr>
            <p:ph idx="1"/>
          </p:nvPr>
        </p:nvSpPr>
        <p:spPr/>
        <p:txBody>
          <a:bodyPr/>
          <a:lstStyle/>
          <a:p>
            <a:endParaRPr lang="bg-BG" dirty="0" smtClean="0"/>
          </a:p>
          <a:p>
            <a:endParaRPr lang="bg-BG" dirty="0"/>
          </a:p>
          <a:p>
            <a:r>
              <a:rPr lang="bg-BG" dirty="0" smtClean="0"/>
              <a:t>Закон за контрол върху наркотичните вещества и прекурсорите</a:t>
            </a:r>
          </a:p>
          <a:p>
            <a:r>
              <a:rPr lang="bg-BG" dirty="0" smtClean="0"/>
              <a:t>Наказателен кодекс</a:t>
            </a:r>
          </a:p>
          <a:p>
            <a:r>
              <a:rPr lang="bg-BG" dirty="0" smtClean="0"/>
              <a:t>Други закони ако има</a:t>
            </a:r>
            <a:endParaRPr lang="en-US" dirty="0">
              <a:latin typeface="Times" panose="02020603060405020304" pitchFamily="18" charset="0"/>
            </a:endParaRPr>
          </a:p>
        </p:txBody>
      </p:sp>
    </p:spTree>
    <p:extLst>
      <p:ext uri="{BB962C8B-B14F-4D97-AF65-F5344CB8AC3E}">
        <p14:creationId xmlns:p14="http://schemas.microsoft.com/office/powerpoint/2010/main" val="476303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620688"/>
            <a:ext cx="6589199" cy="1280890"/>
          </a:xfrm>
        </p:spPr>
        <p:txBody>
          <a:bodyPr>
            <a:normAutofit/>
          </a:bodyPr>
          <a:lstStyle/>
          <a:p>
            <a:r>
              <a:rPr lang="bg-BG" sz="2800" dirty="0" smtClean="0"/>
              <a:t>Как да разпознаем употребата на синтетични катинони</a:t>
            </a:r>
            <a:endParaRPr lang="en-US" sz="2800" dirty="0"/>
          </a:p>
        </p:txBody>
      </p:sp>
      <p:sp>
        <p:nvSpPr>
          <p:cNvPr id="3" name="Content Placeholder 2"/>
          <p:cNvSpPr>
            <a:spLocks noGrp="1"/>
          </p:cNvSpPr>
          <p:nvPr>
            <p:ph idx="1"/>
          </p:nvPr>
        </p:nvSpPr>
        <p:spPr/>
        <p:txBody>
          <a:bodyPr>
            <a:normAutofit fontScale="85000" lnSpcReduction="10000"/>
          </a:bodyPr>
          <a:lstStyle/>
          <a:p>
            <a:pPr lvl="0" defTabSz="914400">
              <a:lnSpc>
                <a:spcPct val="90000"/>
              </a:lnSpc>
              <a:spcBef>
                <a:spcPct val="20000"/>
              </a:spcBef>
              <a:buClrTx/>
              <a:buFont typeface="Arial" panose="020B0604020202020204" pitchFamily="34" charset="0"/>
              <a:buChar char="•"/>
              <a:defRPr/>
            </a:pPr>
            <a:r>
              <a:rPr lang="bg-BG" altLang="bg-BG" sz="3200" dirty="0" smtClean="0">
                <a:solidFill>
                  <a:prstClr val="black"/>
                </a:solidFill>
                <a:latin typeface="Calibri"/>
              </a:rPr>
              <a:t>Сърцебиене, болки в гърдите, затруднено отваряне на устата поради спазъм на дъвкателните мускули</a:t>
            </a:r>
          </a:p>
          <a:p>
            <a:pPr lvl="0" defTabSz="914400">
              <a:lnSpc>
                <a:spcPct val="90000"/>
              </a:lnSpc>
              <a:spcBef>
                <a:spcPct val="20000"/>
              </a:spcBef>
              <a:buClrTx/>
              <a:buFont typeface="Arial" panose="020B0604020202020204" pitchFamily="34" charset="0"/>
              <a:buChar char="•"/>
              <a:defRPr/>
            </a:pPr>
            <a:r>
              <a:rPr lang="bg-BG" altLang="bg-BG" sz="3200" dirty="0" smtClean="0">
                <a:solidFill>
                  <a:prstClr val="black"/>
                </a:solidFill>
                <a:latin typeface="Calibri"/>
              </a:rPr>
              <a:t>Стискане и скърцане със зъби, </a:t>
            </a:r>
            <a:r>
              <a:rPr lang="bg-BG" altLang="bg-BG" sz="3200" dirty="0" err="1" smtClean="0">
                <a:solidFill>
                  <a:prstClr val="black"/>
                </a:solidFill>
                <a:latin typeface="Calibri"/>
              </a:rPr>
              <a:t>тремор</a:t>
            </a:r>
            <a:r>
              <a:rPr lang="bg-BG" altLang="bg-BG" sz="3200" dirty="0" smtClean="0">
                <a:solidFill>
                  <a:prstClr val="black"/>
                </a:solidFill>
                <a:latin typeface="Calibri"/>
              </a:rPr>
              <a:t>,</a:t>
            </a:r>
          </a:p>
          <a:p>
            <a:pPr lvl="0" defTabSz="914400">
              <a:lnSpc>
                <a:spcPct val="90000"/>
              </a:lnSpc>
              <a:spcBef>
                <a:spcPct val="20000"/>
              </a:spcBef>
              <a:buClrTx/>
              <a:buFont typeface="Arial" panose="020B0604020202020204" pitchFamily="34" charset="0"/>
              <a:buChar char="•"/>
              <a:defRPr/>
            </a:pPr>
            <a:r>
              <a:rPr lang="bg-BG" altLang="bg-BG" sz="3200" dirty="0" smtClean="0">
                <a:solidFill>
                  <a:prstClr val="black"/>
                </a:solidFill>
                <a:latin typeface="Calibri"/>
              </a:rPr>
              <a:t>Безсъние</a:t>
            </a:r>
            <a:r>
              <a:rPr lang="bg-BG" altLang="bg-BG" sz="3200" dirty="0">
                <a:solidFill>
                  <a:prstClr val="black"/>
                </a:solidFill>
                <a:latin typeface="Calibri"/>
              </a:rPr>
              <a:t>, параноя, халюцинации, делюзии</a:t>
            </a:r>
          </a:p>
          <a:p>
            <a:pPr lvl="0" defTabSz="914400">
              <a:lnSpc>
                <a:spcPct val="90000"/>
              </a:lnSpc>
              <a:spcBef>
                <a:spcPct val="20000"/>
              </a:spcBef>
              <a:buClrTx/>
              <a:buFont typeface="Arial" panose="020B0604020202020204" pitchFamily="34" charset="0"/>
              <a:buChar char="•"/>
              <a:defRPr/>
            </a:pPr>
            <a:r>
              <a:rPr lang="bg-BG" altLang="bg-BG" sz="3200" dirty="0">
                <a:solidFill>
                  <a:prstClr val="black"/>
                </a:solidFill>
                <a:latin typeface="Calibri"/>
              </a:rPr>
              <a:t>Изключително агресивно и психотично поведение с увеличена физическа сила.</a:t>
            </a:r>
          </a:p>
          <a:p>
            <a:endParaRPr lang="en-US" dirty="0"/>
          </a:p>
        </p:txBody>
      </p:sp>
    </p:spTree>
    <p:extLst>
      <p:ext uri="{BB962C8B-B14F-4D97-AF65-F5344CB8AC3E}">
        <p14:creationId xmlns:p14="http://schemas.microsoft.com/office/powerpoint/2010/main" val="2323659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altLang="en-US" sz="2000" b="1" kern="0" dirty="0">
                <a:solidFill>
                  <a:srgbClr val="333399"/>
                </a:solidFill>
                <a:latin typeface="Tahoma"/>
              </a:rPr>
              <a:t>Симптоми и признаци при употреба на психоактивни вещества/ПАВ/</a:t>
            </a:r>
            <a:r>
              <a:rPr lang="en-US" sz="2000" dirty="0"/>
              <a:t/>
            </a:r>
            <a:br>
              <a:rPr lang="en-US" sz="2000" dirty="0"/>
            </a:br>
            <a:r>
              <a:rPr lang="bg-BG" altLang="en-US" sz="2000" b="1" kern="0" dirty="0">
                <a:solidFill>
                  <a:srgbClr val="333399"/>
                </a:solidFill>
                <a:latin typeface="Tahoma"/>
              </a:rPr>
              <a:t>						</a:t>
            </a:r>
            <a:endParaRPr lang="en-US" dirty="0"/>
          </a:p>
        </p:txBody>
      </p:sp>
      <p:sp>
        <p:nvSpPr>
          <p:cNvPr id="3" name="Content Placeholder 2"/>
          <p:cNvSpPr>
            <a:spLocks noGrp="1"/>
          </p:cNvSpPr>
          <p:nvPr>
            <p:ph idx="1"/>
          </p:nvPr>
        </p:nvSpPr>
        <p:spPr/>
        <p:txBody>
          <a:bodyPr>
            <a:normAutofit fontScale="92500" lnSpcReduction="10000"/>
          </a:bodyPr>
          <a:lstStyle/>
          <a:p>
            <a:pPr algn="just">
              <a:lnSpc>
                <a:spcPct val="80000"/>
              </a:lnSpc>
            </a:pPr>
            <a:r>
              <a:rPr lang="bg-BG" altLang="en-US" dirty="0"/>
              <a:t>Бягства от училище, загуба на интерес към приятелската среда или хобито.</a:t>
            </a:r>
            <a:endParaRPr lang="en-GB" altLang="en-US" dirty="0"/>
          </a:p>
          <a:p>
            <a:pPr algn="just">
              <a:lnSpc>
                <a:spcPct val="80000"/>
              </a:lnSpc>
            </a:pPr>
            <a:r>
              <a:rPr lang="bg-BG" altLang="en-US" dirty="0"/>
              <a:t>Поява на нова приятелска компания от по-големи младежи или на приятели, употребяващи наркотици.</a:t>
            </a:r>
            <a:endParaRPr lang="en-GB" altLang="en-US" dirty="0"/>
          </a:p>
          <a:p>
            <a:pPr algn="just">
              <a:lnSpc>
                <a:spcPct val="80000"/>
              </a:lnSpc>
            </a:pPr>
            <a:r>
              <a:rPr lang="bg-BG" altLang="en-US" dirty="0"/>
              <a:t>Промени в настроението, необичайни избухвания, отпадналост или раздразнителност.</a:t>
            </a:r>
            <a:endParaRPr lang="en-GB" altLang="en-US" dirty="0"/>
          </a:p>
          <a:p>
            <a:pPr algn="just">
              <a:lnSpc>
                <a:spcPct val="80000"/>
              </a:lnSpc>
            </a:pPr>
            <a:r>
              <a:rPr lang="bg-BG" altLang="en-US" dirty="0"/>
              <a:t>Прекалена умора без видима причина</a:t>
            </a:r>
            <a:r>
              <a:rPr lang="bg-BG" altLang="en-US" dirty="0" smtClean="0"/>
              <a:t>.</a:t>
            </a:r>
            <a:endParaRPr lang="en-US" altLang="en-US" dirty="0"/>
          </a:p>
          <a:p>
            <a:pPr algn="just">
              <a:lnSpc>
                <a:spcPct val="80000"/>
              </a:lnSpc>
            </a:pPr>
            <a:r>
              <a:rPr lang="bg-BG" altLang="en-US" dirty="0"/>
              <a:t>Незаинтересованост от външния вид.</a:t>
            </a:r>
            <a:endParaRPr lang="en-GB" altLang="en-US" dirty="0"/>
          </a:p>
          <a:p>
            <a:pPr algn="just">
              <a:lnSpc>
                <a:spcPct val="80000"/>
              </a:lnSpc>
            </a:pPr>
            <a:r>
              <a:rPr lang="bg-BG" altLang="en-US" dirty="0"/>
              <a:t>Липса на апетит</a:t>
            </a:r>
            <a:r>
              <a:rPr lang="bg-BG" altLang="en-US" dirty="0" smtClean="0"/>
              <a:t>.</a:t>
            </a:r>
            <a:endParaRPr lang="en-US" altLang="en-US" dirty="0"/>
          </a:p>
          <a:p>
            <a:pPr algn="just">
              <a:lnSpc>
                <a:spcPct val="80000"/>
              </a:lnSpc>
            </a:pPr>
            <a:r>
              <a:rPr lang="bg-BG" altLang="en-US" dirty="0"/>
              <a:t>Увеличаване на дневните разходи или  заемане на пари.</a:t>
            </a:r>
            <a:endParaRPr lang="en-GB" altLang="en-US" dirty="0"/>
          </a:p>
          <a:p>
            <a:pPr algn="just">
              <a:lnSpc>
                <a:spcPct val="80000"/>
              </a:lnSpc>
            </a:pPr>
            <a:r>
              <a:rPr lang="bg-BG" altLang="en-US" dirty="0"/>
              <a:t>Кражби на пари или вещи.</a:t>
            </a:r>
          </a:p>
          <a:p>
            <a:pPr algn="just">
              <a:lnSpc>
                <a:spcPct val="80000"/>
              </a:lnSpc>
            </a:pPr>
            <a:r>
              <a:rPr lang="bg-BG" altLang="en-US" dirty="0"/>
              <a:t>Използване на присъщия нарко-жаргон</a:t>
            </a:r>
          </a:p>
          <a:p>
            <a:endParaRPr lang="en-US" dirty="0"/>
          </a:p>
        </p:txBody>
      </p:sp>
    </p:spTree>
    <p:extLst>
      <p:ext uri="{BB962C8B-B14F-4D97-AF65-F5344CB8AC3E}">
        <p14:creationId xmlns:p14="http://schemas.microsoft.com/office/powerpoint/2010/main" val="3685277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altLang="en-US" sz="2000" b="1" kern="0" dirty="0">
                <a:solidFill>
                  <a:srgbClr val="0070C0"/>
                </a:solidFill>
                <a:latin typeface="Tahoma"/>
              </a:rPr>
              <a:t>Специфични признаци при употреба на определени </a:t>
            </a:r>
            <a:r>
              <a:rPr lang="bg-BG" altLang="en-US" sz="2000" b="1" kern="0" dirty="0" smtClean="0">
                <a:solidFill>
                  <a:srgbClr val="0070C0"/>
                </a:solidFill>
                <a:latin typeface="Tahoma"/>
              </a:rPr>
              <a:t>видове</a:t>
            </a:r>
            <a:r>
              <a:rPr lang="bg-BG" altLang="en-US" sz="2000" b="1" kern="0" dirty="0">
                <a:solidFill>
                  <a:srgbClr val="0070C0"/>
                </a:solidFill>
                <a:latin typeface="Tahoma"/>
              </a:rPr>
              <a:t>	наркотици</a:t>
            </a:r>
            <a:r>
              <a:rPr lang="en-US" sz="2000" dirty="0">
                <a:solidFill>
                  <a:srgbClr val="0070C0"/>
                </a:solidFill>
              </a:rPr>
              <a:t/>
            </a:r>
            <a:br>
              <a:rPr lang="en-US" sz="2000" dirty="0">
                <a:solidFill>
                  <a:srgbClr val="0070C0"/>
                </a:solidFill>
              </a:rPr>
            </a:br>
            <a:r>
              <a:rPr lang="bg-BG" altLang="en-US" sz="2000" b="1" kern="0" dirty="0">
                <a:solidFill>
                  <a:srgbClr val="FF3300"/>
                </a:solidFill>
                <a:latin typeface="Tahoma"/>
              </a:rPr>
              <a:t>				</a:t>
            </a:r>
            <a:endParaRPr lang="en-US" dirty="0"/>
          </a:p>
        </p:txBody>
      </p:sp>
      <p:sp>
        <p:nvSpPr>
          <p:cNvPr id="3" name="Content Placeholder 2"/>
          <p:cNvSpPr>
            <a:spLocks noGrp="1"/>
          </p:cNvSpPr>
          <p:nvPr>
            <p:ph idx="1"/>
          </p:nvPr>
        </p:nvSpPr>
        <p:spPr>
          <a:xfrm>
            <a:off x="1619673" y="1844824"/>
            <a:ext cx="6914728" cy="4066398"/>
          </a:xfrm>
        </p:spPr>
        <p:txBody>
          <a:bodyPr>
            <a:normAutofit fontScale="92500"/>
          </a:bodyPr>
          <a:lstStyle/>
          <a:p>
            <a:pPr lvl="0" algn="just" defTabSz="914400" fontAlgn="base">
              <a:lnSpc>
                <a:spcPct val="80000"/>
              </a:lnSpc>
              <a:spcBef>
                <a:spcPct val="20000"/>
              </a:spcBef>
              <a:spcAft>
                <a:spcPct val="0"/>
              </a:spcAft>
              <a:buClr>
                <a:srgbClr val="3333CC"/>
              </a:buClr>
              <a:buSzPct val="60000"/>
              <a:buNone/>
            </a:pPr>
            <a:r>
              <a:rPr lang="bg-BG" altLang="en-US" sz="1200" b="1" kern="0" dirty="0" smtClean="0">
                <a:solidFill>
                  <a:srgbClr val="000000"/>
                </a:solidFill>
                <a:latin typeface="Tahoma"/>
              </a:rPr>
              <a:t>        </a:t>
            </a:r>
            <a:r>
              <a:rPr lang="bg-BG" altLang="en-US" sz="1200" b="1" kern="0" dirty="0" err="1" smtClean="0">
                <a:solidFill>
                  <a:srgbClr val="000000"/>
                </a:solidFill>
                <a:latin typeface="Tahoma"/>
              </a:rPr>
              <a:t>Амфетамини</a:t>
            </a:r>
            <a:r>
              <a:rPr lang="bg-BG" altLang="en-US" sz="1200" b="1" kern="0" dirty="0" smtClean="0">
                <a:solidFill>
                  <a:srgbClr val="000000"/>
                </a:solidFill>
                <a:latin typeface="Tahoma"/>
              </a:rPr>
              <a:t> </a:t>
            </a:r>
            <a:r>
              <a:rPr lang="bg-BG" altLang="en-US" sz="1200" b="1" kern="0" dirty="0">
                <a:solidFill>
                  <a:srgbClr val="000000"/>
                </a:solidFill>
                <a:latin typeface="Tahoma"/>
              </a:rPr>
              <a:t>– </a:t>
            </a:r>
            <a:r>
              <a:rPr lang="bg-BG" altLang="en-US" sz="1200" kern="0" dirty="0">
                <a:solidFill>
                  <a:srgbClr val="000000"/>
                </a:solidFill>
                <a:latin typeface="Tahoma"/>
              </a:rPr>
              <a:t>силно разширени зеници; повишена температура на тялото; учестено дишане; повишена разговорливост. Самоувереност и издържливост; безсъние и раздразнителност.</a:t>
            </a:r>
            <a:endParaRPr lang="en-GB" altLang="en-US" sz="1200" kern="0" dirty="0">
              <a:solidFill>
                <a:srgbClr val="000000"/>
              </a:solidFill>
              <a:latin typeface="Tahoma"/>
            </a:endParaRPr>
          </a:p>
          <a:p>
            <a:pPr lvl="0" algn="just" defTabSz="914400" fontAlgn="base">
              <a:lnSpc>
                <a:spcPct val="80000"/>
              </a:lnSpc>
              <a:spcBef>
                <a:spcPct val="20000"/>
              </a:spcBef>
              <a:spcAft>
                <a:spcPct val="0"/>
              </a:spcAft>
              <a:buClr>
                <a:srgbClr val="3333CC"/>
              </a:buClr>
              <a:buSzPct val="60000"/>
              <a:buNone/>
            </a:pPr>
            <a:r>
              <a:rPr lang="bg-BG" altLang="en-US" sz="1200" b="1" kern="0" dirty="0">
                <a:solidFill>
                  <a:srgbClr val="000000"/>
                </a:solidFill>
                <a:latin typeface="Tahoma"/>
              </a:rPr>
              <a:t>	Кокаин – </a:t>
            </a:r>
            <a:r>
              <a:rPr lang="bg-BG" altLang="en-US" sz="1200" kern="0" dirty="0">
                <a:solidFill>
                  <a:srgbClr val="000000"/>
                </a:solidFill>
                <a:latin typeface="Tahoma"/>
              </a:rPr>
              <a:t>силно разширени зеници; пресипналост,течащ нос; изсъхнали устни, език и гърло; силна еуфория; подтиснато усещане за умора и глад; повишено сексуално желание.</a:t>
            </a:r>
          </a:p>
          <a:p>
            <a:pPr lvl="0" algn="just" defTabSz="914400" fontAlgn="base">
              <a:lnSpc>
                <a:spcPct val="80000"/>
              </a:lnSpc>
              <a:spcBef>
                <a:spcPct val="20000"/>
              </a:spcBef>
              <a:spcAft>
                <a:spcPct val="0"/>
              </a:spcAft>
              <a:buClr>
                <a:srgbClr val="3333CC"/>
              </a:buClr>
              <a:buSzPct val="60000"/>
              <a:buNone/>
            </a:pPr>
            <a:endParaRPr lang="bg-BG" altLang="en-US" sz="1200" kern="0" dirty="0">
              <a:solidFill>
                <a:srgbClr val="000000"/>
              </a:solidFill>
              <a:latin typeface="Tahoma"/>
            </a:endParaRPr>
          </a:p>
          <a:p>
            <a:pPr lvl="0" algn="just" defTabSz="914400" fontAlgn="base">
              <a:lnSpc>
                <a:spcPct val="80000"/>
              </a:lnSpc>
              <a:spcBef>
                <a:spcPct val="20000"/>
              </a:spcBef>
              <a:spcAft>
                <a:spcPct val="0"/>
              </a:spcAft>
              <a:buClr>
                <a:srgbClr val="3333CC"/>
              </a:buClr>
              <a:buSzPct val="60000"/>
              <a:buNone/>
            </a:pPr>
            <a:r>
              <a:rPr lang="bg-BG" altLang="en-US" sz="1200" kern="0" dirty="0">
                <a:solidFill>
                  <a:srgbClr val="000000"/>
                </a:solidFill>
                <a:latin typeface="Tahoma"/>
              </a:rPr>
              <a:t>	</a:t>
            </a:r>
            <a:r>
              <a:rPr lang="bg-BG" altLang="en-US" sz="1200" b="1" kern="0" dirty="0">
                <a:solidFill>
                  <a:srgbClr val="000000"/>
                </a:solidFill>
                <a:latin typeface="Tahoma"/>
              </a:rPr>
              <a:t>ЕКСТАЗИ – </a:t>
            </a:r>
            <a:r>
              <a:rPr lang="bg-BG" altLang="en-US" sz="1200" kern="0" dirty="0">
                <a:solidFill>
                  <a:srgbClr val="000000"/>
                </a:solidFill>
                <a:latin typeface="Tahoma"/>
              </a:rPr>
              <a:t>разширени зеници; носът,устата и гърлото пресъхват; загуба на апетит; спазми на челюстите; разговорливост.</a:t>
            </a:r>
          </a:p>
          <a:p>
            <a:pPr lvl="0" algn="just" defTabSz="914400" fontAlgn="base">
              <a:lnSpc>
                <a:spcPct val="80000"/>
              </a:lnSpc>
              <a:spcBef>
                <a:spcPct val="20000"/>
              </a:spcBef>
              <a:spcAft>
                <a:spcPct val="0"/>
              </a:spcAft>
              <a:buClr>
                <a:srgbClr val="3333CC"/>
              </a:buClr>
              <a:buSzPct val="60000"/>
              <a:buNone/>
            </a:pPr>
            <a:endParaRPr lang="en-GB" altLang="en-US" sz="1200" kern="0" dirty="0">
              <a:solidFill>
                <a:srgbClr val="000000"/>
              </a:solidFill>
              <a:latin typeface="Tahoma"/>
            </a:endParaRPr>
          </a:p>
          <a:p>
            <a:pPr lvl="0" algn="just" defTabSz="914400" fontAlgn="base">
              <a:lnSpc>
                <a:spcPct val="80000"/>
              </a:lnSpc>
              <a:spcBef>
                <a:spcPct val="20000"/>
              </a:spcBef>
              <a:spcAft>
                <a:spcPct val="0"/>
              </a:spcAft>
              <a:buClr>
                <a:srgbClr val="3333CC"/>
              </a:buClr>
              <a:buSzPct val="60000"/>
              <a:buNone/>
            </a:pPr>
            <a:r>
              <a:rPr lang="bg-BG" altLang="en-US" sz="1200" b="1" kern="0" dirty="0">
                <a:solidFill>
                  <a:srgbClr val="000000"/>
                </a:solidFill>
                <a:latin typeface="Tahoma"/>
              </a:rPr>
              <a:t>	Алкохол – </a:t>
            </a:r>
            <a:r>
              <a:rPr lang="bg-BG" altLang="en-US" sz="1200" kern="0" dirty="0">
                <a:solidFill>
                  <a:srgbClr val="000000"/>
                </a:solidFill>
                <a:latin typeface="Tahoma"/>
              </a:rPr>
              <a:t>безсъние; потене; липса на апетит; треперене; конвулсии; халюцинации; алкохолна деменция. Малко известен факт – алкохолът е един от най-трудните и опасни дрога за детокс след продължителен период на употреба.</a:t>
            </a:r>
          </a:p>
          <a:p>
            <a:pPr lvl="0" algn="just" defTabSz="914400" fontAlgn="base">
              <a:lnSpc>
                <a:spcPct val="80000"/>
              </a:lnSpc>
              <a:spcBef>
                <a:spcPct val="20000"/>
              </a:spcBef>
              <a:spcAft>
                <a:spcPct val="0"/>
              </a:spcAft>
              <a:buClr>
                <a:srgbClr val="3333CC"/>
              </a:buClr>
              <a:buSzPct val="60000"/>
              <a:buNone/>
            </a:pPr>
            <a:endParaRPr lang="bg-BG" altLang="en-US" sz="1200" kern="0" dirty="0">
              <a:solidFill>
                <a:srgbClr val="000000"/>
              </a:solidFill>
              <a:latin typeface="Tahoma"/>
            </a:endParaRPr>
          </a:p>
          <a:p>
            <a:pPr lvl="0" algn="just" defTabSz="914400" fontAlgn="base">
              <a:lnSpc>
                <a:spcPct val="80000"/>
              </a:lnSpc>
              <a:spcBef>
                <a:spcPct val="20000"/>
              </a:spcBef>
              <a:spcAft>
                <a:spcPct val="0"/>
              </a:spcAft>
              <a:buClr>
                <a:srgbClr val="3333CC"/>
              </a:buClr>
              <a:buSzPct val="60000"/>
              <a:buNone/>
            </a:pPr>
            <a:r>
              <a:rPr lang="bg-BG" altLang="en-US" sz="1200" kern="0" dirty="0">
                <a:solidFill>
                  <a:srgbClr val="000000"/>
                </a:solidFill>
                <a:latin typeface="Tahoma"/>
              </a:rPr>
              <a:t>	</a:t>
            </a:r>
            <a:r>
              <a:rPr lang="bg-BG" altLang="en-US" sz="1200" b="1" kern="0" dirty="0">
                <a:solidFill>
                  <a:srgbClr val="000000"/>
                </a:solidFill>
                <a:latin typeface="Tahoma"/>
              </a:rPr>
              <a:t>Антидепресанти – </a:t>
            </a:r>
            <a:r>
              <a:rPr lang="bg-BG" altLang="en-US" sz="1200" kern="0" dirty="0">
                <a:solidFill>
                  <a:srgbClr val="000000"/>
                </a:solidFill>
                <a:latin typeface="Tahoma"/>
              </a:rPr>
              <a:t>сънливост; уморяемост; замаяност; треперене; скърцане със зъби; замъгляване на зрението; наддаване или загуба на тегло</a:t>
            </a:r>
            <a:r>
              <a:rPr lang="bg-BG" altLang="en-US" sz="1200" kern="0" dirty="0" smtClean="0">
                <a:solidFill>
                  <a:srgbClr val="000000"/>
                </a:solidFill>
                <a:latin typeface="Tahoma"/>
              </a:rPr>
              <a:t>.</a:t>
            </a:r>
            <a:endParaRPr lang="bg-BG" altLang="en-US" sz="1200" kern="0" dirty="0">
              <a:solidFill>
                <a:srgbClr val="000000"/>
              </a:solidFill>
              <a:latin typeface="Tahoma"/>
            </a:endParaRPr>
          </a:p>
          <a:p>
            <a:pPr lvl="0" algn="just" defTabSz="914400" fontAlgn="base">
              <a:lnSpc>
                <a:spcPct val="80000"/>
              </a:lnSpc>
              <a:spcBef>
                <a:spcPct val="20000"/>
              </a:spcBef>
              <a:spcAft>
                <a:spcPct val="0"/>
              </a:spcAft>
              <a:buClr>
                <a:srgbClr val="3333CC"/>
              </a:buClr>
              <a:buSzPct val="60000"/>
              <a:buNone/>
            </a:pPr>
            <a:r>
              <a:rPr lang="bg-BG" altLang="en-US" sz="1200" b="1" kern="0" dirty="0" smtClean="0">
                <a:solidFill>
                  <a:srgbClr val="000000"/>
                </a:solidFill>
                <a:latin typeface="Tahoma"/>
              </a:rPr>
              <a:t>        Хероин </a:t>
            </a:r>
            <a:r>
              <a:rPr lang="bg-BG" altLang="en-US" sz="1200" kern="0" dirty="0" smtClean="0">
                <a:solidFill>
                  <a:srgbClr val="000000"/>
                </a:solidFill>
                <a:latin typeface="Tahoma"/>
              </a:rPr>
              <a:t> </a:t>
            </a:r>
            <a:r>
              <a:rPr lang="bg-BG" altLang="en-US" sz="1200" kern="0" dirty="0">
                <a:solidFill>
                  <a:srgbClr val="000000"/>
                </a:solidFill>
                <a:latin typeface="Tahoma"/>
              </a:rPr>
              <a:t>- силно стеснени зеници; замъглен поглед; потене; изтръпване; загуба на апетит.</a:t>
            </a:r>
          </a:p>
          <a:p>
            <a:pPr lvl="0" algn="just" defTabSz="914400" fontAlgn="base">
              <a:lnSpc>
                <a:spcPct val="80000"/>
              </a:lnSpc>
              <a:spcBef>
                <a:spcPct val="20000"/>
              </a:spcBef>
              <a:spcAft>
                <a:spcPct val="0"/>
              </a:spcAft>
              <a:buClr>
                <a:srgbClr val="3333CC"/>
              </a:buClr>
              <a:buSzPct val="60000"/>
              <a:buNone/>
            </a:pPr>
            <a:r>
              <a:rPr lang="bg-BG" altLang="en-US" sz="1200" kern="0" dirty="0">
                <a:solidFill>
                  <a:srgbClr val="000000"/>
                </a:solidFill>
                <a:latin typeface="Tahoma"/>
              </a:rPr>
              <a:t>	</a:t>
            </a:r>
            <a:r>
              <a:rPr lang="bg-BG" altLang="en-US" sz="1200" b="1" kern="0" dirty="0" err="1" smtClean="0">
                <a:solidFill>
                  <a:srgbClr val="000000"/>
                </a:solidFill>
                <a:latin typeface="Tahoma"/>
              </a:rPr>
              <a:t>Инхаланти</a:t>
            </a:r>
            <a:r>
              <a:rPr lang="bg-BG" altLang="en-US" sz="1200" kern="0" dirty="0" smtClean="0">
                <a:solidFill>
                  <a:srgbClr val="000000"/>
                </a:solidFill>
                <a:latin typeface="Tahoma"/>
              </a:rPr>
              <a:t> </a:t>
            </a:r>
            <a:r>
              <a:rPr lang="bg-BG" altLang="en-US" sz="1200" kern="0" dirty="0">
                <a:solidFill>
                  <a:srgbClr val="000000"/>
                </a:solidFill>
                <a:latin typeface="Tahoma"/>
              </a:rPr>
              <a:t>- завален говор, залитане, нарушен мисловен процес. Признаците са сходни с тези при употреба на алкохол, но се наблюдават характерни обриви около устата или носа. При вдишване на летлив разтворител това може да се долови от дъха на  употребилия. Не са редки и следите от лепило или боя по дрехите и кожата.</a:t>
            </a:r>
          </a:p>
          <a:p>
            <a:pPr lvl="0" defTabSz="914400" fontAlgn="base">
              <a:lnSpc>
                <a:spcPct val="80000"/>
              </a:lnSpc>
              <a:spcBef>
                <a:spcPct val="20000"/>
              </a:spcBef>
              <a:spcAft>
                <a:spcPct val="0"/>
              </a:spcAft>
              <a:buClr>
                <a:srgbClr val="3333CC"/>
              </a:buClr>
              <a:buSzPct val="60000"/>
              <a:buNone/>
            </a:pPr>
            <a:r>
              <a:rPr lang="bg-BG" altLang="en-US" sz="1200" b="1" kern="0" dirty="0">
                <a:solidFill>
                  <a:srgbClr val="000000"/>
                </a:solidFill>
                <a:latin typeface="Tahoma"/>
              </a:rPr>
              <a:t>        </a:t>
            </a:r>
            <a:r>
              <a:rPr lang="en-US" altLang="en-US" sz="1200" b="1" kern="0" dirty="0">
                <a:solidFill>
                  <a:srgbClr val="000000"/>
                </a:solidFill>
                <a:latin typeface="Tahoma"/>
              </a:rPr>
              <a:t>LSD</a:t>
            </a:r>
            <a:r>
              <a:rPr lang="bg-BG" altLang="en-US" sz="1200" kern="0" dirty="0">
                <a:solidFill>
                  <a:srgbClr val="000000"/>
                </a:solidFill>
                <a:latin typeface="Tahoma"/>
              </a:rPr>
              <a:t> – разширени зеници; потене и саливация (слюноотделяне); виоска телесна температура; ускотен пулс</a:t>
            </a:r>
            <a:r>
              <a:rPr lang="bg-BG" altLang="en-US" sz="1200" kern="0" dirty="0" smtClean="0">
                <a:solidFill>
                  <a:srgbClr val="000000"/>
                </a:solidFill>
                <a:latin typeface="Tahoma"/>
              </a:rPr>
              <a:t>.</a:t>
            </a:r>
            <a:endParaRPr lang="bg-BG" altLang="en-US" sz="1200" kern="0" dirty="0">
              <a:solidFill>
                <a:srgbClr val="000000"/>
              </a:solidFill>
              <a:latin typeface="Tahoma"/>
            </a:endParaRPr>
          </a:p>
          <a:p>
            <a:pPr lvl="0" defTabSz="914400" fontAlgn="base">
              <a:lnSpc>
                <a:spcPct val="80000"/>
              </a:lnSpc>
              <a:spcBef>
                <a:spcPct val="20000"/>
              </a:spcBef>
              <a:spcAft>
                <a:spcPct val="0"/>
              </a:spcAft>
              <a:buClr>
                <a:srgbClr val="3333CC"/>
              </a:buClr>
              <a:buSzPct val="60000"/>
              <a:buNone/>
            </a:pPr>
            <a:r>
              <a:rPr lang="bg-BG" altLang="en-US" sz="1200" kern="0" dirty="0">
                <a:solidFill>
                  <a:srgbClr val="000000"/>
                </a:solidFill>
                <a:latin typeface="Tahoma"/>
              </a:rPr>
              <a:t>	</a:t>
            </a:r>
            <a:r>
              <a:rPr lang="bg-BG" altLang="en-US" sz="1200" b="1" kern="0" dirty="0">
                <a:solidFill>
                  <a:srgbClr val="000000"/>
                </a:solidFill>
                <a:latin typeface="Tahoma"/>
              </a:rPr>
              <a:t>Халюцонгенни гъби</a:t>
            </a:r>
            <a:r>
              <a:rPr lang="bg-BG" altLang="en-US" sz="1200" kern="0" dirty="0">
                <a:solidFill>
                  <a:srgbClr val="000000"/>
                </a:solidFill>
                <a:latin typeface="Tahoma"/>
              </a:rPr>
              <a:t> – вцепененост на езика, устните или устата; треперене; потене; безпокойство; стомашни болки; гадене; диария.</a:t>
            </a:r>
          </a:p>
          <a:p>
            <a:pPr lvl="0" defTabSz="914400" fontAlgn="base">
              <a:lnSpc>
                <a:spcPct val="80000"/>
              </a:lnSpc>
              <a:spcBef>
                <a:spcPct val="20000"/>
              </a:spcBef>
              <a:spcAft>
                <a:spcPct val="0"/>
              </a:spcAft>
              <a:buClr>
                <a:srgbClr val="3333CC"/>
              </a:buClr>
              <a:buSzPct val="60000"/>
              <a:buNone/>
            </a:pPr>
            <a:r>
              <a:rPr lang="bg-BG" altLang="en-US" sz="1200" kern="0" dirty="0">
                <a:solidFill>
                  <a:srgbClr val="000000"/>
                </a:solidFill>
                <a:latin typeface="Tahoma"/>
              </a:rPr>
              <a:t>	</a:t>
            </a:r>
            <a:r>
              <a:rPr lang="bg-BG" altLang="en-US" sz="1200" b="1" kern="0" dirty="0">
                <a:solidFill>
                  <a:srgbClr val="000000"/>
                </a:solidFill>
                <a:latin typeface="Tahoma"/>
              </a:rPr>
              <a:t>Канабис</a:t>
            </a:r>
            <a:r>
              <a:rPr lang="bg-BG" altLang="en-US" sz="1200" kern="0" dirty="0">
                <a:solidFill>
                  <a:srgbClr val="000000"/>
                </a:solidFill>
                <a:latin typeface="Tahoma"/>
              </a:rPr>
              <a:t> – разширени, парализирани зеници;ускорен пулс; повишен апетит; нарушена координация; забавени реакции; “амотивационен синдром”. </a:t>
            </a:r>
          </a:p>
          <a:p>
            <a:endParaRPr lang="en-US" dirty="0"/>
          </a:p>
        </p:txBody>
      </p:sp>
    </p:spTree>
    <p:extLst>
      <p:ext uri="{BB962C8B-B14F-4D97-AF65-F5344CB8AC3E}">
        <p14:creationId xmlns:p14="http://schemas.microsoft.com/office/powerpoint/2010/main" val="3106743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ltLang="en-US" sz="2400" b="1" kern="0" dirty="0">
                <a:solidFill>
                  <a:srgbClr val="333399"/>
                </a:solidFill>
                <a:latin typeface="Tahoma"/>
              </a:rPr>
              <a:t>Специфични признаци при употреба на </a:t>
            </a:r>
            <a:r>
              <a:rPr lang="bg-BG" altLang="en-US" sz="2400" kern="0" dirty="0">
                <a:solidFill>
                  <a:srgbClr val="FF3300"/>
                </a:solidFill>
                <a:latin typeface="Tahoma"/>
              </a:rPr>
              <a:t>определени  видове наркотици-/2/</a:t>
            </a:r>
            <a:endParaRPr lang="en-US" dirty="0"/>
          </a:p>
        </p:txBody>
      </p:sp>
      <p:sp>
        <p:nvSpPr>
          <p:cNvPr id="3" name="Content Placeholder 2"/>
          <p:cNvSpPr>
            <a:spLocks noGrp="1"/>
          </p:cNvSpPr>
          <p:nvPr>
            <p:ph idx="1"/>
          </p:nvPr>
        </p:nvSpPr>
        <p:spPr>
          <a:xfrm>
            <a:off x="2555776" y="2132856"/>
            <a:ext cx="5978624" cy="3778366"/>
          </a:xfrm>
        </p:spPr>
        <p:txBody>
          <a:bodyPr>
            <a:normAutofit/>
          </a:bodyPr>
          <a:lstStyle/>
          <a:p>
            <a:pPr lvl="0" algn="just" defTabSz="914400" fontAlgn="base">
              <a:lnSpc>
                <a:spcPct val="80000"/>
              </a:lnSpc>
              <a:spcBef>
                <a:spcPct val="20000"/>
              </a:spcBef>
              <a:spcAft>
                <a:spcPct val="0"/>
              </a:spcAft>
              <a:buClr>
                <a:srgbClr val="3333CC"/>
              </a:buClr>
              <a:buSzPct val="60000"/>
              <a:buFont typeface="Wingdings" panose="05000000000000000000" pitchFamily="2" charset="2"/>
              <a:buChar char="q"/>
            </a:pPr>
            <a:r>
              <a:rPr lang="bg-BG" altLang="en-US" sz="2000" kern="0" dirty="0" smtClean="0">
                <a:solidFill>
                  <a:srgbClr val="0070C0"/>
                </a:solidFill>
                <a:latin typeface="Times New Roman" panose="02020603050405020304" pitchFamily="18" charset="0"/>
                <a:cs typeface="Times New Roman" panose="02020603050405020304" pitchFamily="18" charset="0"/>
              </a:rPr>
              <a:t>Могат </a:t>
            </a:r>
            <a:r>
              <a:rPr lang="bg-BG" altLang="en-US" sz="2000" kern="0" dirty="0">
                <a:solidFill>
                  <a:srgbClr val="0070C0"/>
                </a:solidFill>
                <a:latin typeface="Times New Roman" panose="02020603050405020304" pitchFamily="18" charset="0"/>
                <a:cs typeface="Times New Roman" panose="02020603050405020304" pitchFamily="18" charset="0"/>
              </a:rPr>
              <a:t>да се имат предвид и някои косвени признаци за употреба на наркотици. Такива са частиците от растения, прахчета, таблетки, ампули, капсули... </a:t>
            </a:r>
            <a:endParaRPr lang="bg-BG" altLang="en-US" sz="2000" kern="0" dirty="0" smtClean="0">
              <a:solidFill>
                <a:srgbClr val="0070C0"/>
              </a:solidFill>
              <a:latin typeface="Times New Roman" panose="02020603050405020304" pitchFamily="18" charset="0"/>
              <a:cs typeface="Times New Roman" panose="02020603050405020304" pitchFamily="18" charset="0"/>
            </a:endParaRPr>
          </a:p>
          <a:p>
            <a:pPr lvl="0" algn="just" defTabSz="914400" fontAlgn="base">
              <a:lnSpc>
                <a:spcPct val="80000"/>
              </a:lnSpc>
              <a:spcBef>
                <a:spcPct val="20000"/>
              </a:spcBef>
              <a:spcAft>
                <a:spcPct val="0"/>
              </a:spcAft>
              <a:buClr>
                <a:srgbClr val="3333CC"/>
              </a:buClr>
              <a:buSzPct val="60000"/>
              <a:buFont typeface="Wingdings" panose="05000000000000000000" pitchFamily="2" charset="2"/>
              <a:buChar char="q"/>
            </a:pPr>
            <a:r>
              <a:rPr lang="bg-BG" altLang="en-US" sz="2000" kern="0" dirty="0" smtClean="0">
                <a:solidFill>
                  <a:srgbClr val="0070C0"/>
                </a:solidFill>
                <a:latin typeface="Times New Roman" panose="02020603050405020304" pitchFamily="18" charset="0"/>
                <a:cs typeface="Times New Roman" panose="02020603050405020304" pitchFamily="18" charset="0"/>
              </a:rPr>
              <a:t>Все </a:t>
            </a:r>
            <a:r>
              <a:rPr lang="bg-BG" altLang="en-US" sz="2000" kern="0" dirty="0">
                <a:solidFill>
                  <a:srgbClr val="0070C0"/>
                </a:solidFill>
                <a:latin typeface="Times New Roman" panose="02020603050405020304" pitchFamily="18" charset="0"/>
                <a:cs typeface="Times New Roman" panose="02020603050405020304" pitchFamily="18" charset="0"/>
              </a:rPr>
              <a:t>пак по-вероятно е да се намерят следи от употреба, а не наркотици като например - игли и спринцовки, лули, ръчно свити цигари, пакетчета лимонтузу, фолио, капачки или лъжички опушени отдолу (използват се при приготвянето на хероин) и др.</a:t>
            </a:r>
            <a:endParaRPr lang="en-US" altLang="en-US" sz="2000" kern="0" dirty="0">
              <a:solidFill>
                <a:srgbClr val="0070C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US" dirty="0">
              <a:solidFill>
                <a:srgbClr val="0070C0"/>
              </a:solidFill>
            </a:endParaRPr>
          </a:p>
        </p:txBody>
      </p:sp>
    </p:spTree>
    <p:extLst>
      <p:ext uri="{BB962C8B-B14F-4D97-AF65-F5344CB8AC3E}">
        <p14:creationId xmlns:p14="http://schemas.microsoft.com/office/powerpoint/2010/main" val="4192048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z="2800" cap="all" dirty="0">
                <a:solidFill>
                  <a:srgbClr val="000000"/>
                </a:solidFill>
                <a:latin typeface="Franklin Gothic Medium"/>
              </a:rPr>
              <a:t>КАКВО И КОГА ДА НАПРАВИТЕ </a:t>
            </a:r>
            <a:endParaRPr lang="en-US" dirty="0"/>
          </a:p>
        </p:txBody>
      </p:sp>
      <p:sp>
        <p:nvSpPr>
          <p:cNvPr id="3" name="Content Placeholder 2"/>
          <p:cNvSpPr>
            <a:spLocks noGrp="1"/>
          </p:cNvSpPr>
          <p:nvPr>
            <p:ph idx="1"/>
          </p:nvPr>
        </p:nvSpPr>
        <p:spPr/>
        <p:txBody>
          <a:bodyPr/>
          <a:lstStyle/>
          <a:p>
            <a:pPr marL="285750" lvl="0" indent="-285750" algn="just" defTabSz="914400">
              <a:spcBef>
                <a:spcPts val="800"/>
              </a:spcBef>
              <a:buClrTx/>
              <a:buFont typeface="Arial"/>
              <a:buChar char="•"/>
            </a:pPr>
            <a:r>
              <a:rPr lang="bg-BG" sz="1600" b="1" dirty="0">
                <a:solidFill>
                  <a:srgbClr val="000000"/>
                </a:solidFill>
                <a:latin typeface="Franklin Gothic Book"/>
              </a:rPr>
              <a:t>Условие за решаване на който и да е проблем е разпознавнето на проблема, да кажеш че има проблем. Винаги това условие е на първо място, дори и когато става въпрос за употреба и злоупотреба с наркотици от децта. В този смисъл семейството трябва да бъде единно в своето поведение по тези въпроси.</a:t>
            </a:r>
          </a:p>
          <a:p>
            <a:pPr marL="285750" lvl="0" indent="-285750" algn="just" defTabSz="914400">
              <a:spcBef>
                <a:spcPts val="800"/>
              </a:spcBef>
              <a:buClrTx/>
              <a:buFont typeface="Arial"/>
              <a:buChar char="•"/>
            </a:pPr>
            <a:r>
              <a:rPr lang="bg-BG" sz="1600" b="1" dirty="0">
                <a:solidFill>
                  <a:srgbClr val="000000"/>
                </a:solidFill>
                <a:latin typeface="Franklin Gothic Book"/>
              </a:rPr>
              <a:t>Бягството от проблема, като “си заровите главата в пясъка” не е начина да решим някой важен проблем. Разпознали сте проблема и соновната цел е да кажете на семейството за него. Навлизане в детайли в този монет не е желателно. Бъдете искрени. Предупредете членовете на семейството, че осъждането на детето (децата) не е точният начин да се реши проблема. Открити кажете какво очаквате от останалите членове на семейството и търсете безусловното участе на всички при решаването на проблема.</a:t>
            </a:r>
          </a:p>
          <a:p>
            <a:endParaRPr lang="en-US" dirty="0"/>
          </a:p>
        </p:txBody>
      </p:sp>
    </p:spTree>
    <p:extLst>
      <p:ext uri="{BB962C8B-B14F-4D97-AF65-F5344CB8AC3E}">
        <p14:creationId xmlns:p14="http://schemas.microsoft.com/office/powerpoint/2010/main" val="675501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z="2000" cap="all" dirty="0">
                <a:solidFill>
                  <a:srgbClr val="000000"/>
                </a:solidFill>
                <a:latin typeface="Franklin Gothic Medium"/>
              </a:rPr>
              <a:t>Преценете тежестта на проблема, възможностите и начините за неговото решаване</a:t>
            </a:r>
            <a:endParaRPr lang="en-US" dirty="0"/>
          </a:p>
        </p:txBody>
      </p:sp>
      <p:sp>
        <p:nvSpPr>
          <p:cNvPr id="3" name="Content Placeholder 2"/>
          <p:cNvSpPr>
            <a:spLocks noGrp="1"/>
          </p:cNvSpPr>
          <p:nvPr>
            <p:ph idx="1"/>
          </p:nvPr>
        </p:nvSpPr>
        <p:spPr/>
        <p:txBody>
          <a:bodyPr/>
          <a:lstStyle/>
          <a:p>
            <a:pPr lvl="0" algn="just" defTabSz="914400">
              <a:spcBef>
                <a:spcPts val="800"/>
              </a:spcBef>
              <a:buClrTx/>
              <a:buFont typeface="Arial"/>
              <a:buChar char="•"/>
            </a:pPr>
            <a:r>
              <a:rPr lang="bg-BG" sz="1600" b="1" dirty="0">
                <a:solidFill>
                  <a:srgbClr val="000000"/>
                </a:solidFill>
                <a:latin typeface="Franklin Gothic Book"/>
              </a:rPr>
              <a:t>Първо се информирайте много добре за проблема;</a:t>
            </a:r>
          </a:p>
          <a:p>
            <a:pPr lvl="0" algn="just" defTabSz="914400">
              <a:spcBef>
                <a:spcPts val="800"/>
              </a:spcBef>
              <a:buClrTx/>
              <a:buFont typeface="Arial"/>
              <a:buChar char="•"/>
            </a:pPr>
            <a:r>
              <a:rPr lang="bg-BG" sz="1600" b="1" dirty="0">
                <a:solidFill>
                  <a:srgbClr val="000000"/>
                </a:solidFill>
                <a:latin typeface="Franklin Gothic Book"/>
              </a:rPr>
              <a:t>Какви средства трябва да използвате, за да спрете вашето дете да употребява дрога?</a:t>
            </a:r>
          </a:p>
          <a:p>
            <a:pPr lvl="0" algn="just" defTabSz="914400">
              <a:spcBef>
                <a:spcPts val="800"/>
              </a:spcBef>
              <a:buClrTx/>
              <a:buFont typeface="Arial"/>
              <a:buChar char="•"/>
            </a:pPr>
            <a:r>
              <a:rPr lang="bg-BG" sz="1600" b="1" dirty="0">
                <a:solidFill>
                  <a:srgbClr val="000000"/>
                </a:solidFill>
                <a:latin typeface="Franklin Gothic Book"/>
              </a:rPr>
              <a:t> Дали в тази фаза можете да решите проблема сами или Ви е необходима професионална помощ?</a:t>
            </a:r>
          </a:p>
          <a:p>
            <a:pPr lvl="0" algn="just" defTabSz="914400">
              <a:spcBef>
                <a:spcPts val="800"/>
              </a:spcBef>
              <a:buClrTx/>
              <a:buFont typeface="Arial"/>
              <a:buChar char="•"/>
            </a:pPr>
            <a:r>
              <a:rPr lang="bg-BG" sz="1600" b="1" dirty="0">
                <a:solidFill>
                  <a:srgbClr val="000000"/>
                </a:solidFill>
                <a:latin typeface="Franklin Gothic Book"/>
              </a:rPr>
              <a:t>Напишете план за справяне с проблемите ден по ден. </a:t>
            </a:r>
            <a:r>
              <a:rPr lang="bg-BG" sz="1600" b="1" dirty="0" smtClean="0">
                <a:solidFill>
                  <a:srgbClr val="000000"/>
                </a:solidFill>
                <a:latin typeface="Franklin Gothic Book"/>
              </a:rPr>
              <a:t>Ще бъде </a:t>
            </a:r>
            <a:r>
              <a:rPr lang="bg-BG" sz="1600" b="1" dirty="0">
                <a:solidFill>
                  <a:srgbClr val="000000"/>
                </a:solidFill>
                <a:latin typeface="Franklin Gothic Book"/>
              </a:rPr>
              <a:t>грешка, ако не го направите, защото помненето е несигурно нещо.</a:t>
            </a:r>
          </a:p>
          <a:p>
            <a:pPr lvl="0" algn="just" defTabSz="914400">
              <a:spcBef>
                <a:spcPts val="800"/>
              </a:spcBef>
              <a:buClrTx/>
              <a:buFont typeface="Wingdings" charset="2"/>
              <a:buChar char="Ø"/>
            </a:pPr>
            <a:r>
              <a:rPr lang="en-US" sz="1600" b="1" dirty="0">
                <a:solidFill>
                  <a:srgbClr val="000000"/>
                </a:solidFill>
                <a:latin typeface="Franklin Gothic Book"/>
              </a:rPr>
              <a:t>О</a:t>
            </a:r>
            <a:r>
              <a:rPr lang="bg-BG" sz="1600" b="1" dirty="0">
                <a:solidFill>
                  <a:srgbClr val="000000"/>
                </a:solidFill>
                <a:latin typeface="Franklin Gothic Book"/>
              </a:rPr>
              <a:t>ткровено кажете на детето на основата на какви факти сте разпознали проблема </a:t>
            </a:r>
            <a:r>
              <a:rPr lang="en-US" sz="1600" b="1" dirty="0">
                <a:solidFill>
                  <a:srgbClr val="000000"/>
                </a:solidFill>
                <a:latin typeface="Franklin Gothic Book"/>
              </a:rPr>
              <a:t>–</a:t>
            </a:r>
            <a:r>
              <a:rPr lang="bg-BG" sz="1600" b="1" dirty="0">
                <a:solidFill>
                  <a:srgbClr val="000000"/>
                </a:solidFill>
                <a:latin typeface="Franklin Gothic Book"/>
              </a:rPr>
              <a:t> комплекта за злоупотреба с дрога, телесни признаци от зависимостта, промяна в поведението и други. </a:t>
            </a:r>
            <a:endParaRPr lang="en-US" sz="1600" b="1" dirty="0">
              <a:solidFill>
                <a:srgbClr val="000000"/>
              </a:solidFill>
              <a:latin typeface="Franklin Gothic Book"/>
            </a:endParaRPr>
          </a:p>
          <a:p>
            <a:endParaRPr lang="en-US" dirty="0"/>
          </a:p>
        </p:txBody>
      </p:sp>
    </p:spTree>
    <p:extLst>
      <p:ext uri="{BB962C8B-B14F-4D97-AF65-F5344CB8AC3E}">
        <p14:creationId xmlns:p14="http://schemas.microsoft.com/office/powerpoint/2010/main" val="894430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942415" y="1628800"/>
            <a:ext cx="6591985" cy="1224136"/>
          </a:xfrm>
        </p:spPr>
        <p:txBody>
          <a:bodyPr/>
          <a:lstStyle/>
          <a:p>
            <a:r>
              <a:rPr lang="bg-BG" sz="2400" dirty="0"/>
              <a:t>БЛАГОДАРИМ </a:t>
            </a:r>
            <a:r>
              <a:rPr lang="bg-BG" sz="2400" dirty="0" smtClean="0"/>
              <a:t>ЗА </a:t>
            </a:r>
            <a:r>
              <a:rPr lang="bg-BG" sz="2400" dirty="0"/>
              <a:t>ВНИМАНИЕТО!</a:t>
            </a:r>
          </a:p>
          <a:p>
            <a:endParaRPr lang="bg-BG" dirty="0"/>
          </a:p>
        </p:txBody>
      </p:sp>
    </p:spTree>
    <p:extLst>
      <p:ext uri="{BB962C8B-B14F-4D97-AF65-F5344CB8AC3E}">
        <p14:creationId xmlns:p14="http://schemas.microsoft.com/office/powerpoint/2010/main" val="4186905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g-BG" dirty="0" smtClean="0"/>
              <a:t>Закон за контрол върху наркотичните вещества и прекурсорите</a:t>
            </a:r>
            <a:endParaRPr lang="en-US" dirty="0">
              <a:latin typeface="Times" panose="02020603060405020304" pitchFamily="18" charset="0"/>
            </a:endParaRPr>
          </a:p>
        </p:txBody>
      </p:sp>
      <p:sp>
        <p:nvSpPr>
          <p:cNvPr id="3" name="Content Placeholder 2"/>
          <p:cNvSpPr>
            <a:spLocks noGrp="1"/>
          </p:cNvSpPr>
          <p:nvPr>
            <p:ph idx="1"/>
          </p:nvPr>
        </p:nvSpPr>
        <p:spPr/>
        <p:txBody>
          <a:bodyPr>
            <a:normAutofit/>
          </a:bodyPr>
          <a:lstStyle/>
          <a:p>
            <a:endParaRPr lang="bg-BG" dirty="0" smtClean="0"/>
          </a:p>
          <a:p>
            <a:r>
              <a:rPr lang="ru-RU" dirty="0"/>
              <a:t>Чл. 1. Този закон урежда: </a:t>
            </a:r>
            <a:endParaRPr lang="ru-RU" dirty="0" smtClean="0"/>
          </a:p>
          <a:p>
            <a:r>
              <a:rPr lang="ru-RU" dirty="0" smtClean="0"/>
              <a:t>1</a:t>
            </a:r>
            <a:r>
              <a:rPr lang="ru-RU" dirty="0"/>
              <a:t>. </a:t>
            </a:r>
            <a:r>
              <a:rPr lang="ru-RU" dirty="0" smtClean="0"/>
              <a:t>организацията</a:t>
            </a:r>
            <a:r>
              <a:rPr lang="ru-RU" dirty="0"/>
              <a:t>, правомощията и задачите на държавните органи, осъществяващи контрол върху производството, преработването, търговията, употребата, съхраняването, вноса, износа, транзита, пренасянето, превозването и отчетността на наркотични вещества, както и върху пускането на пазара, вноса и износа на прекурсори; </a:t>
            </a:r>
            <a:endParaRPr lang="ru-RU" dirty="0" smtClean="0"/>
          </a:p>
          <a:p>
            <a:r>
              <a:rPr lang="ru-RU" dirty="0" smtClean="0"/>
              <a:t>2</a:t>
            </a:r>
            <a:r>
              <a:rPr lang="ru-RU" dirty="0"/>
              <a:t>. </a:t>
            </a:r>
            <a:r>
              <a:rPr lang="ru-RU" dirty="0" smtClean="0"/>
              <a:t>мерките </a:t>
            </a:r>
            <a:r>
              <a:rPr lang="ru-RU" dirty="0"/>
              <a:t>срещу злоупотребата и незаконния трафик с наркотични вещества</a:t>
            </a:r>
            <a:endParaRPr lang="en-US" dirty="0">
              <a:latin typeface="Times" panose="02020603060405020304" pitchFamily="18" charset="0"/>
            </a:endParaRPr>
          </a:p>
        </p:txBody>
      </p:sp>
    </p:spTree>
    <p:extLst>
      <p:ext uri="{BB962C8B-B14F-4D97-AF65-F5344CB8AC3E}">
        <p14:creationId xmlns:p14="http://schemas.microsoft.com/office/powerpoint/2010/main" val="4041963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115615" y="620688"/>
            <a:ext cx="7772797" cy="757130"/>
          </a:xfrm>
          <a:prstGeom prst="rect">
            <a:avLst/>
          </a:prstGeom>
          <a:noFill/>
          <a:ln w="9525" algn="ctr">
            <a:noFill/>
            <a:miter lim="800000"/>
            <a:headEnd/>
            <a:tailEnd/>
          </a:ln>
        </p:spPr>
        <p:txBody>
          <a:bodyPr wrap="square">
            <a:spAutoFit/>
          </a:bodyPr>
          <a:lstStyle/>
          <a:p>
            <a:pPr algn="ctr">
              <a:lnSpc>
                <a:spcPct val="90000"/>
              </a:lnSpc>
              <a:spcBef>
                <a:spcPct val="20000"/>
              </a:spcBef>
              <a:buClr>
                <a:schemeClr val="bg2"/>
              </a:buClr>
              <a:buSzPct val="75000"/>
              <a:buFont typeface="Wingdings" pitchFamily="2" charset="2"/>
              <a:buNone/>
            </a:pPr>
            <a:r>
              <a:rPr lang="bg-BG" sz="2400" b="1" dirty="0">
                <a:solidFill>
                  <a:schemeClr val="tx2"/>
                </a:solidFill>
                <a:effectLst>
                  <a:outerShdw blurRad="38100" dist="38100" dir="2700000" algn="tl">
                    <a:srgbClr val="000000">
                      <a:alpha val="43137"/>
                    </a:srgbClr>
                  </a:outerShdw>
                </a:effectLst>
              </a:rPr>
              <a:t>Закон за контрол върху наркотичните вещества и прекурсорите /ЗКНВП/</a:t>
            </a:r>
          </a:p>
        </p:txBody>
      </p:sp>
      <p:sp>
        <p:nvSpPr>
          <p:cNvPr id="5121" name="Rectangle 1"/>
          <p:cNvSpPr>
            <a:spLocks noChangeArrowheads="1"/>
          </p:cNvSpPr>
          <p:nvPr/>
        </p:nvSpPr>
        <p:spPr bwMode="auto">
          <a:xfrm>
            <a:off x="683568" y="3327375"/>
            <a:ext cx="7989782" cy="461665"/>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bg-BG"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Наредбата за реда за класифициране на растенията и веществата като наркотични, </a:t>
            </a:r>
            <a:r>
              <a:rPr kumimoji="0" lang="bg-BG" sz="12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приета с</a:t>
            </a:r>
            <a:r>
              <a:rPr kumimoji="0" lang="bg-BG"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bg-BG" sz="1200" b="0" i="0" u="sng" strike="noStrike" cap="none" normalizeH="0" baseline="0" dirty="0" smtClean="0">
                <a:ln>
                  <a:noFill/>
                </a:ln>
                <a:effectLst/>
                <a:latin typeface="Times New Roman" pitchFamily="18" charset="0"/>
                <a:ea typeface="Times New Roman" pitchFamily="18" charset="0"/>
                <a:cs typeface="Times New Roman" pitchFamily="18" charset="0"/>
              </a:rPr>
              <a:t>постановление № 6 от 11.01.2018 г. за изменение и допълнение на Министерски съвет, обнародвано </a:t>
            </a:r>
            <a:r>
              <a:rPr kumimoji="0" lang="bg-BG" sz="12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Държавен вестник, бр.6 от </a:t>
            </a:r>
            <a:r>
              <a:rPr kumimoji="0" lang="bg-BG" sz="1200" i="0" u="sng"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16.01.2018 г. </a:t>
            </a:r>
            <a:endParaRPr kumimoji="0" lang="bg-BG" sz="1200" i="0" u="none" strike="noStrike" cap="none" normalizeH="0" baseline="0" dirty="0" smtClean="0">
              <a:ln>
                <a:noFill/>
              </a:ln>
              <a:solidFill>
                <a:srgbClr val="C00000"/>
              </a:solidFill>
              <a:effectLst/>
              <a:latin typeface="Arial" pitchFamily="34" charset="0"/>
              <a:cs typeface="Arial" pitchFamily="34" charset="0"/>
            </a:endParaRPr>
          </a:p>
        </p:txBody>
      </p:sp>
      <p:sp>
        <p:nvSpPr>
          <p:cNvPr id="6" name="Rectangle 5"/>
          <p:cNvSpPr>
            <a:spLocks noChangeArrowheads="1"/>
          </p:cNvSpPr>
          <p:nvPr/>
        </p:nvSpPr>
        <p:spPr bwMode="auto">
          <a:xfrm>
            <a:off x="683568" y="4131801"/>
            <a:ext cx="7989782" cy="1917448"/>
          </a:xfrm>
          <a:prstGeom prst="rect">
            <a:avLst/>
          </a:prstGeom>
          <a:solidFill>
            <a:schemeClr val="accent1">
              <a:lumMod val="20000"/>
              <a:lumOff val="80000"/>
            </a:schemeClr>
          </a:solidFill>
          <a:ln w="9525" algn="ctr">
            <a:noFill/>
            <a:miter lim="800000"/>
            <a:headEnd/>
            <a:tailEnd/>
          </a:ln>
        </p:spPr>
        <p:txBody>
          <a:bodyPr wrap="square">
            <a:spAutoFit/>
          </a:bodyPr>
          <a:lstStyle/>
          <a:p>
            <a:pPr algn="ctr">
              <a:lnSpc>
                <a:spcPct val="90000"/>
              </a:lnSpc>
              <a:spcBef>
                <a:spcPct val="20000"/>
              </a:spcBef>
              <a:buClr>
                <a:schemeClr val="bg2"/>
              </a:buClr>
              <a:buSzPct val="75000"/>
              <a:buFont typeface="Wingdings" pitchFamily="2" charset="2"/>
              <a:buNone/>
            </a:pPr>
            <a:r>
              <a:rPr lang="bg-BG" sz="1400" b="1" u="sng" dirty="0">
                <a:solidFill>
                  <a:schemeClr val="accent2">
                    <a:lumMod val="50000"/>
                  </a:schemeClr>
                </a:solidFill>
                <a:effectLst>
                  <a:outerShdw blurRad="38100" dist="38100" dir="2700000" algn="tl">
                    <a:srgbClr val="000000">
                      <a:alpha val="43137"/>
                    </a:srgbClr>
                  </a:outerShdw>
                </a:effectLst>
              </a:rPr>
              <a:t>Съгласно ЗКНВП:</a:t>
            </a:r>
          </a:p>
          <a:p>
            <a:pPr algn="just">
              <a:lnSpc>
                <a:spcPct val="90000"/>
              </a:lnSpc>
              <a:spcBef>
                <a:spcPct val="20000"/>
              </a:spcBef>
              <a:buClr>
                <a:schemeClr val="bg2"/>
              </a:buClr>
              <a:buSzPct val="75000"/>
              <a:buFont typeface="Wingdings" pitchFamily="2" charset="2"/>
              <a:buNone/>
            </a:pPr>
            <a:endParaRPr lang="bg-BG" sz="800" dirty="0">
              <a:solidFill>
                <a:srgbClr val="9900CC"/>
              </a:solidFill>
            </a:endParaRPr>
          </a:p>
          <a:p>
            <a:pPr algn="just"/>
            <a:r>
              <a:rPr lang="bg-BG" sz="1200" b="1" dirty="0" smtClean="0">
                <a:solidFill>
                  <a:srgbClr val="C00000"/>
                </a:solidFill>
              </a:rPr>
              <a:t>Препарат:</a:t>
            </a:r>
            <a:r>
              <a:rPr lang="bg-BG" sz="1200" dirty="0" smtClean="0"/>
              <a:t> всеки разтвор, смес или материал , в което и да е физическо състояние, съдържащи едно или няколко наркотични вещества в терапевтични или нетерапевтични дози. </a:t>
            </a:r>
            <a:endParaRPr lang="en-US" sz="1200" dirty="0" smtClean="0"/>
          </a:p>
          <a:p>
            <a:pPr algn="just"/>
            <a:endParaRPr lang="en-US" sz="1200" dirty="0" smtClean="0"/>
          </a:p>
          <a:p>
            <a:pPr algn="just">
              <a:lnSpc>
                <a:spcPct val="90000"/>
              </a:lnSpc>
              <a:spcBef>
                <a:spcPct val="20000"/>
              </a:spcBef>
              <a:buClr>
                <a:schemeClr val="bg2"/>
              </a:buClr>
              <a:buSzPct val="75000"/>
            </a:pPr>
            <a:r>
              <a:rPr lang="bg-BG" sz="1200" b="1" dirty="0" smtClean="0">
                <a:solidFill>
                  <a:srgbClr val="C00000"/>
                </a:solidFill>
              </a:rPr>
              <a:t>Прекурсор:</a:t>
            </a:r>
            <a:r>
              <a:rPr lang="bg-BG" sz="1200" dirty="0" smtClean="0"/>
              <a:t> "включено в списъка вещество" по смисъла на чл. 2, буква "а" от Регламент 273/2004 и чл. 2, буква "а" от Регламент 111/2005.</a:t>
            </a:r>
            <a:endParaRPr lang="en-US" sz="1200" dirty="0" smtClean="0"/>
          </a:p>
          <a:p>
            <a:pPr algn="just">
              <a:lnSpc>
                <a:spcPct val="90000"/>
              </a:lnSpc>
              <a:spcBef>
                <a:spcPct val="20000"/>
              </a:spcBef>
              <a:buClr>
                <a:schemeClr val="bg2"/>
              </a:buClr>
              <a:buSzPct val="75000"/>
            </a:pPr>
            <a:endParaRPr lang="en-US" sz="1200" dirty="0" smtClean="0"/>
          </a:p>
          <a:p>
            <a:pPr algn="just">
              <a:lnSpc>
                <a:spcPct val="90000"/>
              </a:lnSpc>
              <a:spcBef>
                <a:spcPct val="20000"/>
              </a:spcBef>
              <a:buClr>
                <a:schemeClr val="bg2"/>
              </a:buClr>
              <a:buSzPct val="75000"/>
              <a:buFont typeface="Wingdings" pitchFamily="2" charset="2"/>
              <a:buNone/>
            </a:pPr>
            <a:r>
              <a:rPr lang="bg-BG" sz="1200" b="1" dirty="0" smtClean="0">
                <a:solidFill>
                  <a:srgbClr val="C00000"/>
                </a:solidFill>
              </a:rPr>
              <a:t>Аналог: </a:t>
            </a:r>
            <a:r>
              <a:rPr lang="bg-BG" sz="1200" dirty="0" smtClean="0"/>
              <a:t>всяко вещество, което не е включено в списъците по чл. 3, ал. 2, </a:t>
            </a:r>
            <a:r>
              <a:rPr lang="bg-BG" sz="1200" dirty="0" smtClean="0">
                <a:solidFill>
                  <a:srgbClr val="C00000"/>
                </a:solidFill>
              </a:rPr>
              <a:t>но има сходен химически строеж с някое наркотично вещество и предизвиква аналогично действие върху човешкия организъм. </a:t>
            </a:r>
            <a:endParaRPr lang="bg-BG" sz="1200" dirty="0">
              <a:solidFill>
                <a:srgbClr val="C00000"/>
              </a:solidFill>
            </a:endParaRPr>
          </a:p>
        </p:txBody>
      </p:sp>
      <p:pic>
        <p:nvPicPr>
          <p:cNvPr id="17410" name="Picture 2" descr="Ð ÐµÐ·ÑÐ»ÑÐ°Ñ Ñ Ð¸Ð·Ð¾Ð±ÑÐ°Ð¶ÐµÐ½Ð¸Ðµ Ð·Ð° attention"/>
          <p:cNvPicPr>
            <a:picLocks noChangeAspect="1" noChangeArrowheads="1"/>
          </p:cNvPicPr>
          <p:nvPr/>
        </p:nvPicPr>
        <p:blipFill>
          <a:blip r:embed="rId2" cstate="print"/>
          <a:srcRect/>
          <a:stretch>
            <a:fillRect/>
          </a:stretch>
        </p:blipFill>
        <p:spPr bwMode="auto">
          <a:xfrm>
            <a:off x="323528" y="1412776"/>
            <a:ext cx="1509287" cy="1728192"/>
          </a:xfrm>
          <a:prstGeom prst="rect">
            <a:avLst/>
          </a:prstGeom>
          <a:noFill/>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63" y="474367"/>
            <a:ext cx="1021110" cy="1191295"/>
          </a:xfrm>
          <a:prstGeom prst="rect">
            <a:avLst/>
          </a:prstGeom>
        </p:spPr>
      </p:pic>
      <p:sp>
        <p:nvSpPr>
          <p:cNvPr id="5" name="Rectangle 4"/>
          <p:cNvSpPr/>
          <p:nvPr/>
        </p:nvSpPr>
        <p:spPr>
          <a:xfrm>
            <a:off x="1962980" y="1166843"/>
            <a:ext cx="6281428" cy="1938992"/>
          </a:xfrm>
          <a:prstGeom prst="rect">
            <a:avLst/>
          </a:prstGeom>
        </p:spPr>
        <p:txBody>
          <a:bodyPr wrap="square">
            <a:spAutoFit/>
          </a:bodyPr>
          <a:lstStyle/>
          <a:p>
            <a:r>
              <a:rPr lang="ru-RU" sz="1200" dirty="0"/>
              <a:t>Чл. 3. (1) Законът се прилага:</a:t>
            </a:r>
          </a:p>
          <a:p>
            <a:r>
              <a:rPr lang="ru-RU" sz="1200" dirty="0"/>
              <a:t>1. за всички растения и вещества, класифицирани като упойващи и психотропни</a:t>
            </a:r>
          </a:p>
          <a:p>
            <a:r>
              <a:rPr lang="ru-RU" sz="1200" dirty="0"/>
              <a:t>вещества, и препаратите, в които те се съдържат;</a:t>
            </a:r>
          </a:p>
          <a:p>
            <a:r>
              <a:rPr lang="ru-RU" sz="1200" dirty="0"/>
              <a:t>2. за всички вещества, използвани при производството на упойващи и психотропни</a:t>
            </a:r>
          </a:p>
          <a:p>
            <a:r>
              <a:rPr lang="ru-RU" sz="1200" dirty="0"/>
              <a:t>вещества, класифицирани като прекурсори.</a:t>
            </a:r>
          </a:p>
          <a:p>
            <a:r>
              <a:rPr lang="ru-RU" sz="1200" dirty="0"/>
              <a:t>(2) (Изм. - ДВ, бр. 55 от 2007 г., в сила от 07.10.2007 г.) Наименованията на наркотичните</a:t>
            </a:r>
          </a:p>
          <a:p>
            <a:r>
              <a:rPr lang="ru-RU" sz="1200" dirty="0"/>
              <a:t>вещества се съдържат в приложения № 1, 2 и 3.</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691680" y="703301"/>
            <a:ext cx="6228110" cy="590931"/>
          </a:xfrm>
          <a:prstGeom prst="rect">
            <a:avLst/>
          </a:prstGeom>
          <a:noFill/>
          <a:ln w="9525" algn="ctr">
            <a:noFill/>
            <a:miter lim="800000"/>
            <a:headEnd/>
            <a:tailEnd/>
          </a:ln>
        </p:spPr>
        <p:txBody>
          <a:bodyPr wrap="square">
            <a:spAutoFit/>
          </a:bodyPr>
          <a:lstStyle/>
          <a:p>
            <a:pPr algn="ctr">
              <a:lnSpc>
                <a:spcPct val="90000"/>
              </a:lnSpc>
              <a:spcBef>
                <a:spcPct val="20000"/>
              </a:spcBef>
              <a:buClr>
                <a:schemeClr val="bg2"/>
              </a:buClr>
              <a:buSzPct val="75000"/>
              <a:buFont typeface="Wingdings" pitchFamily="2" charset="2"/>
              <a:buNone/>
            </a:pPr>
            <a:r>
              <a:rPr lang="bg-BG" sz="3600" dirty="0">
                <a:effectLst>
                  <a:outerShdw blurRad="38100" dist="38100" dir="2700000" algn="tl">
                    <a:srgbClr val="000000">
                      <a:alpha val="43137"/>
                    </a:srgbClr>
                  </a:outerShdw>
                </a:effectLst>
              </a:rPr>
              <a:t>Наркопрестъпления</a:t>
            </a:r>
            <a:endParaRPr lang="bg-BG" sz="2000" dirty="0">
              <a:effectLst>
                <a:outerShdw blurRad="38100" dist="38100" dir="2700000" algn="tl">
                  <a:srgbClr val="000000">
                    <a:alpha val="43137"/>
                  </a:srgbClr>
                </a:outerShdw>
              </a:effectLst>
            </a:endParaRPr>
          </a:p>
        </p:txBody>
      </p:sp>
      <p:sp>
        <p:nvSpPr>
          <p:cNvPr id="6" name="Rectangle 5"/>
          <p:cNvSpPr>
            <a:spLocks noChangeArrowheads="1"/>
          </p:cNvSpPr>
          <p:nvPr/>
        </p:nvSpPr>
        <p:spPr bwMode="auto">
          <a:xfrm>
            <a:off x="323528" y="1665662"/>
            <a:ext cx="8713788" cy="3016210"/>
          </a:xfrm>
          <a:prstGeom prst="rect">
            <a:avLst/>
          </a:prstGeom>
          <a:solidFill>
            <a:schemeClr val="accent2">
              <a:lumMod val="20000"/>
              <a:lumOff val="80000"/>
              <a:alpha val="37000"/>
            </a:schemeClr>
          </a:solidFill>
          <a:ln w="9525">
            <a:noFill/>
            <a:miter lim="800000"/>
            <a:headEnd/>
            <a:tailEnd/>
          </a:ln>
        </p:spPr>
        <p:txBody>
          <a:bodyPr>
            <a:spAutoFit/>
          </a:bodyPr>
          <a:lstStyle/>
          <a:p>
            <a:pPr marL="342900" indent="-342900"/>
            <a:r>
              <a:rPr lang="bg-BG" b="1" i="1" dirty="0" smtClean="0">
                <a:solidFill>
                  <a:srgbClr val="C00000"/>
                </a:solidFill>
              </a:rPr>
              <a:t>Наркотрафик</a:t>
            </a:r>
          </a:p>
          <a:p>
            <a:pPr algn="just"/>
            <a:r>
              <a:rPr lang="bg-BG" b="1" i="1" dirty="0" smtClean="0">
                <a:solidFill>
                  <a:srgbClr val="C00000"/>
                </a:solidFill>
              </a:rPr>
              <a:t>Чл. 242, ал. 2 НК - </a:t>
            </a:r>
            <a:r>
              <a:rPr lang="ru-RU" sz="1400" dirty="0" err="1"/>
              <a:t>Който</a:t>
            </a:r>
            <a:r>
              <a:rPr lang="ru-RU" sz="1400" dirty="0"/>
              <a:t> без </a:t>
            </a:r>
            <a:r>
              <a:rPr lang="ru-RU" sz="1400" dirty="0" err="1"/>
              <a:t>надлежно</a:t>
            </a:r>
            <a:r>
              <a:rPr lang="ru-RU" sz="1400" dirty="0"/>
              <a:t> </a:t>
            </a:r>
            <a:r>
              <a:rPr lang="ru-RU" sz="1400" dirty="0" err="1"/>
              <a:t>разрешително</a:t>
            </a:r>
            <a:r>
              <a:rPr lang="ru-RU" sz="1400" dirty="0"/>
              <a:t> </a:t>
            </a:r>
            <a:r>
              <a:rPr lang="ru-RU" sz="1400" dirty="0" err="1"/>
              <a:t>пренесе</a:t>
            </a:r>
            <a:r>
              <a:rPr lang="ru-RU" sz="1400" dirty="0"/>
              <a:t> </a:t>
            </a:r>
            <a:r>
              <a:rPr lang="ru-RU" sz="1400" dirty="0" err="1"/>
              <a:t>през</a:t>
            </a:r>
            <a:r>
              <a:rPr lang="ru-RU" sz="1400" dirty="0"/>
              <a:t> </a:t>
            </a:r>
            <a:r>
              <a:rPr lang="ru-RU" sz="1400" dirty="0" err="1"/>
              <a:t>границата</a:t>
            </a:r>
            <a:r>
              <a:rPr lang="ru-RU" sz="1400" dirty="0"/>
              <a:t> на </a:t>
            </a:r>
            <a:r>
              <a:rPr lang="ru-RU" sz="1400" dirty="0" err="1"/>
              <a:t>страната</a:t>
            </a:r>
            <a:r>
              <a:rPr lang="ru-RU" sz="1400" dirty="0"/>
              <a:t> </a:t>
            </a:r>
            <a:r>
              <a:rPr lang="ru-RU" sz="1400" dirty="0" err="1"/>
              <a:t>наркотични</a:t>
            </a:r>
            <a:r>
              <a:rPr lang="ru-RU" sz="1400" dirty="0"/>
              <a:t> вещества и/или </a:t>
            </a:r>
            <a:r>
              <a:rPr lang="ru-RU" sz="1400" dirty="0" err="1"/>
              <a:t>техни</a:t>
            </a:r>
            <a:r>
              <a:rPr lang="ru-RU" sz="1400" dirty="0"/>
              <a:t> </a:t>
            </a:r>
            <a:r>
              <a:rPr lang="ru-RU" sz="1400" dirty="0" err="1"/>
              <a:t>аналози</a:t>
            </a:r>
            <a:r>
              <a:rPr lang="ru-RU" sz="1400" dirty="0"/>
              <a:t>, се </a:t>
            </a:r>
            <a:r>
              <a:rPr lang="ru-RU" sz="1400" dirty="0" err="1"/>
              <a:t>наказва</a:t>
            </a:r>
            <a:r>
              <a:rPr lang="ru-RU" sz="1400" dirty="0"/>
              <a:t> </a:t>
            </a:r>
            <a:r>
              <a:rPr lang="ru-RU" sz="1400" dirty="0" smtClean="0"/>
              <a:t>с </a:t>
            </a:r>
            <a:r>
              <a:rPr lang="ru-RU" sz="1400" dirty="0" err="1"/>
              <a:t>лишаване</a:t>
            </a:r>
            <a:r>
              <a:rPr lang="ru-RU" sz="1400" dirty="0"/>
              <a:t> от свобода от </a:t>
            </a:r>
            <a:r>
              <a:rPr lang="ru-RU" sz="1400" dirty="0" err="1"/>
              <a:t>десет</a:t>
            </a:r>
            <a:r>
              <a:rPr lang="ru-RU" sz="1400" dirty="0"/>
              <a:t> до </a:t>
            </a:r>
            <a:r>
              <a:rPr lang="ru-RU" sz="1400" dirty="0" err="1"/>
              <a:t>петнадесет</a:t>
            </a:r>
            <a:r>
              <a:rPr lang="ru-RU" sz="1400" dirty="0"/>
              <a:t> </a:t>
            </a:r>
            <a:r>
              <a:rPr lang="ru-RU" sz="1400" dirty="0" err="1"/>
              <a:t>години</a:t>
            </a:r>
            <a:r>
              <a:rPr lang="ru-RU" sz="1400" dirty="0"/>
              <a:t> и </a:t>
            </a:r>
            <a:r>
              <a:rPr lang="ru-RU" sz="1400" dirty="0" err="1"/>
              <a:t>глоба</a:t>
            </a:r>
            <a:r>
              <a:rPr lang="ru-RU" sz="1400" dirty="0"/>
              <a:t> от сто </a:t>
            </a:r>
            <a:r>
              <a:rPr lang="ru-RU" sz="1400" dirty="0" err="1"/>
              <a:t>хиляди</a:t>
            </a:r>
            <a:r>
              <a:rPr lang="ru-RU" sz="1400" dirty="0"/>
              <a:t> до </a:t>
            </a:r>
            <a:r>
              <a:rPr lang="ru-RU" sz="1400" dirty="0" err="1"/>
              <a:t>двеста</a:t>
            </a:r>
            <a:r>
              <a:rPr lang="ru-RU" sz="1400" dirty="0"/>
              <a:t> </a:t>
            </a:r>
            <a:r>
              <a:rPr lang="ru-RU" sz="1400" dirty="0" err="1"/>
              <a:t>хиляди</a:t>
            </a:r>
            <a:r>
              <a:rPr lang="ru-RU" sz="1400" dirty="0"/>
              <a:t> лева и за </a:t>
            </a:r>
            <a:r>
              <a:rPr lang="ru-RU" sz="1400" dirty="0" err="1"/>
              <a:t>рискови</a:t>
            </a:r>
            <a:r>
              <a:rPr lang="ru-RU" sz="1400" dirty="0"/>
              <a:t> </a:t>
            </a:r>
            <a:r>
              <a:rPr lang="ru-RU" sz="1400" dirty="0" err="1"/>
              <a:t>наркотични</a:t>
            </a:r>
            <a:r>
              <a:rPr lang="ru-RU" sz="1400" dirty="0"/>
              <a:t> вещества - с </a:t>
            </a:r>
            <a:r>
              <a:rPr lang="ru-RU" sz="1400" b="1" dirty="0" err="1"/>
              <a:t>лишаване</a:t>
            </a:r>
            <a:r>
              <a:rPr lang="ru-RU" sz="1400" b="1" dirty="0"/>
              <a:t> от свобода от </a:t>
            </a:r>
            <a:r>
              <a:rPr lang="ru-RU" sz="1400" b="1" u="sng" dirty="0"/>
              <a:t>три</a:t>
            </a:r>
            <a:r>
              <a:rPr lang="ru-RU" sz="1400" b="1" dirty="0"/>
              <a:t> до </a:t>
            </a:r>
            <a:r>
              <a:rPr lang="ru-RU" sz="1400" b="1" u="sng" dirty="0" err="1"/>
              <a:t>петнадесет</a:t>
            </a:r>
            <a:r>
              <a:rPr lang="ru-RU" sz="1400" b="1" dirty="0"/>
              <a:t> </a:t>
            </a:r>
            <a:r>
              <a:rPr lang="ru-RU" sz="1400" b="1" dirty="0" err="1"/>
              <a:t>години</a:t>
            </a:r>
            <a:r>
              <a:rPr lang="ru-RU" sz="1400" dirty="0"/>
              <a:t> и </a:t>
            </a:r>
            <a:r>
              <a:rPr lang="ru-RU" sz="1400" dirty="0" err="1"/>
              <a:t>глоба</a:t>
            </a:r>
            <a:r>
              <a:rPr lang="ru-RU" sz="1400" dirty="0"/>
              <a:t> от </a:t>
            </a:r>
            <a:r>
              <a:rPr lang="ru-RU" sz="1400" dirty="0" err="1"/>
              <a:t>десет</a:t>
            </a:r>
            <a:r>
              <a:rPr lang="ru-RU" sz="1400" dirty="0"/>
              <a:t> </a:t>
            </a:r>
            <a:r>
              <a:rPr lang="ru-RU" sz="1400" dirty="0" err="1"/>
              <a:t>хиляди</a:t>
            </a:r>
            <a:r>
              <a:rPr lang="ru-RU" sz="1400" dirty="0"/>
              <a:t> до сто </a:t>
            </a:r>
            <a:r>
              <a:rPr lang="ru-RU" sz="1400" dirty="0" err="1"/>
              <a:t>хиляди</a:t>
            </a:r>
            <a:r>
              <a:rPr lang="ru-RU" sz="1400" dirty="0"/>
              <a:t> лева</a:t>
            </a:r>
            <a:r>
              <a:rPr lang="ru-RU" sz="1400" dirty="0" smtClean="0"/>
              <a:t>. </a:t>
            </a:r>
          </a:p>
          <a:p>
            <a:pPr marL="342900" indent="-342900"/>
            <a:r>
              <a:rPr lang="ru-RU" sz="1400" i="1" u="sng" dirty="0">
                <a:solidFill>
                  <a:schemeClr val="accent4">
                    <a:lumMod val="75000"/>
                  </a:schemeClr>
                </a:solidFill>
              </a:rPr>
              <a:t>Средства:</a:t>
            </a:r>
            <a:r>
              <a:rPr lang="ru-RU" sz="1400" i="1" u="sng" dirty="0">
                <a:solidFill>
                  <a:srgbClr val="C00000"/>
                </a:solidFill>
              </a:rPr>
              <a:t> </a:t>
            </a:r>
            <a:r>
              <a:rPr lang="ru-RU" sz="1400" dirty="0" err="1"/>
              <a:t>самолети</a:t>
            </a:r>
            <a:r>
              <a:rPr lang="ru-RU" sz="1400" dirty="0"/>
              <a:t>, </a:t>
            </a:r>
            <a:r>
              <a:rPr lang="ru-RU" sz="1400" dirty="0" err="1"/>
              <a:t>влакове</a:t>
            </a:r>
            <a:r>
              <a:rPr lang="ru-RU" sz="1400" dirty="0"/>
              <a:t>, </a:t>
            </a:r>
            <a:r>
              <a:rPr lang="ru-RU" sz="1400" dirty="0" err="1"/>
              <a:t>камиони</a:t>
            </a:r>
            <a:r>
              <a:rPr lang="ru-RU" sz="1400" dirty="0"/>
              <a:t>, леки автомобили, </a:t>
            </a:r>
            <a:r>
              <a:rPr lang="ru-RU" sz="1400" dirty="0" err="1"/>
              <a:t>морски</a:t>
            </a:r>
            <a:r>
              <a:rPr lang="ru-RU" sz="1400" dirty="0"/>
              <a:t> </a:t>
            </a:r>
            <a:r>
              <a:rPr lang="ru-RU" sz="1400" dirty="0" err="1"/>
              <a:t>плавателни</a:t>
            </a:r>
            <a:r>
              <a:rPr lang="ru-RU" sz="1400" dirty="0"/>
              <a:t> </a:t>
            </a:r>
            <a:r>
              <a:rPr lang="ru-RU" sz="1400" dirty="0" err="1"/>
              <a:t>съдове</a:t>
            </a:r>
            <a:r>
              <a:rPr lang="ru-RU" sz="1400" dirty="0"/>
              <a:t>, багаж, в </a:t>
            </a:r>
            <a:r>
              <a:rPr lang="ru-RU" sz="1400" dirty="0" err="1"/>
              <a:t>бельо</a:t>
            </a:r>
            <a:r>
              <a:rPr lang="ru-RU" sz="1400" dirty="0"/>
              <a:t> и </a:t>
            </a:r>
            <a:r>
              <a:rPr lang="ru-RU" sz="1400" dirty="0" err="1"/>
              <a:t>дори</a:t>
            </a:r>
            <a:r>
              <a:rPr lang="ru-RU" sz="1400" dirty="0"/>
              <a:t> </a:t>
            </a:r>
            <a:r>
              <a:rPr lang="ru-RU" sz="1400" dirty="0" err="1"/>
              <a:t>погълнати</a:t>
            </a:r>
            <a:r>
              <a:rPr lang="ru-RU" sz="1400" dirty="0"/>
              <a:t> от </a:t>
            </a:r>
            <a:r>
              <a:rPr lang="ru-RU" sz="1400" dirty="0" err="1"/>
              <a:t>преносителя</a:t>
            </a:r>
            <a:r>
              <a:rPr lang="ru-RU" sz="1400" dirty="0"/>
              <a:t>. </a:t>
            </a:r>
            <a:endParaRPr lang="ru-RU" sz="1400" dirty="0" smtClean="0"/>
          </a:p>
          <a:p>
            <a:pPr marL="342900" indent="-342900"/>
            <a:r>
              <a:rPr lang="ru-RU" sz="1400" i="1" u="sng" dirty="0" smtClean="0">
                <a:solidFill>
                  <a:schemeClr val="accent4">
                    <a:lumMod val="75000"/>
                  </a:schemeClr>
                </a:solidFill>
              </a:rPr>
              <a:t>Начини </a:t>
            </a:r>
            <a:r>
              <a:rPr lang="ru-RU" sz="1400" i="1" u="sng" dirty="0">
                <a:solidFill>
                  <a:schemeClr val="accent4">
                    <a:lumMod val="75000"/>
                  </a:schemeClr>
                </a:solidFill>
              </a:rPr>
              <a:t>на </a:t>
            </a:r>
            <a:r>
              <a:rPr lang="ru-RU" sz="1400" i="1" u="sng" dirty="0" err="1">
                <a:solidFill>
                  <a:schemeClr val="accent4">
                    <a:lumMod val="75000"/>
                  </a:schemeClr>
                </a:solidFill>
              </a:rPr>
              <a:t>укриване</a:t>
            </a:r>
            <a:r>
              <a:rPr lang="ru-RU" sz="1400" u="sng" dirty="0">
                <a:solidFill>
                  <a:schemeClr val="accent4">
                    <a:lumMod val="75000"/>
                  </a:schemeClr>
                </a:solidFill>
              </a:rPr>
              <a:t>: </a:t>
            </a:r>
            <a:r>
              <a:rPr lang="ru-RU" sz="1400" dirty="0" err="1"/>
              <a:t>Основно</a:t>
            </a:r>
            <a:r>
              <a:rPr lang="ru-RU" sz="1400" dirty="0"/>
              <a:t> в </a:t>
            </a:r>
            <a:r>
              <a:rPr lang="ru-RU" sz="1400" dirty="0" err="1"/>
              <a:t>специално</a:t>
            </a:r>
            <a:r>
              <a:rPr lang="ru-RU" sz="1400" dirty="0"/>
              <a:t> </a:t>
            </a:r>
            <a:r>
              <a:rPr lang="ru-RU" sz="1400" dirty="0" err="1"/>
              <a:t>пригодени</a:t>
            </a:r>
            <a:r>
              <a:rPr lang="ru-RU" sz="1400" dirty="0"/>
              <a:t> </a:t>
            </a:r>
            <a:r>
              <a:rPr lang="ru-RU" sz="1400" dirty="0" err="1"/>
              <a:t>тайници</a:t>
            </a:r>
            <a:r>
              <a:rPr lang="ru-RU" sz="1400" dirty="0"/>
              <a:t> в </a:t>
            </a:r>
            <a:r>
              <a:rPr lang="ru-RU" sz="1400" dirty="0" err="1"/>
              <a:t>превозните</a:t>
            </a:r>
            <a:r>
              <a:rPr lang="ru-RU" sz="1400" dirty="0"/>
              <a:t> средства. </a:t>
            </a:r>
            <a:r>
              <a:rPr lang="ru-RU" sz="1400" dirty="0" err="1"/>
              <a:t>Могат</a:t>
            </a:r>
            <a:r>
              <a:rPr lang="ru-RU" sz="1400" dirty="0"/>
              <a:t> да </a:t>
            </a:r>
            <a:r>
              <a:rPr lang="ru-RU" sz="1400" dirty="0" err="1"/>
              <a:t>бъдат</a:t>
            </a:r>
            <a:r>
              <a:rPr lang="ru-RU" sz="1400" dirty="0"/>
              <a:t> </a:t>
            </a:r>
            <a:r>
              <a:rPr lang="ru-RU" sz="1400" dirty="0" err="1"/>
              <a:t>маскирани</a:t>
            </a:r>
            <a:r>
              <a:rPr lang="ru-RU" sz="1400" dirty="0"/>
              <a:t> чрез </a:t>
            </a:r>
            <a:r>
              <a:rPr lang="ru-RU" sz="1400" dirty="0" err="1"/>
              <a:t>влагането</a:t>
            </a:r>
            <a:r>
              <a:rPr lang="ru-RU" sz="1400" dirty="0"/>
              <a:t> им в </a:t>
            </a:r>
            <a:r>
              <a:rPr lang="ru-RU" sz="1400" dirty="0" err="1"/>
              <a:t>различни</a:t>
            </a:r>
            <a:r>
              <a:rPr lang="ru-RU" sz="1400" dirty="0"/>
              <a:t> </a:t>
            </a:r>
            <a:r>
              <a:rPr lang="ru-RU" sz="1400" dirty="0" err="1"/>
              <a:t>предмети</a:t>
            </a:r>
            <a:r>
              <a:rPr lang="ru-RU" sz="1400" dirty="0"/>
              <a:t>, </a:t>
            </a:r>
            <a:r>
              <a:rPr lang="ru-RU" sz="1400" dirty="0" err="1"/>
              <a:t>фигури</a:t>
            </a:r>
            <a:r>
              <a:rPr lang="ru-RU" sz="1400" dirty="0"/>
              <a:t>, </a:t>
            </a:r>
            <a:r>
              <a:rPr lang="ru-RU" sz="1400" dirty="0" err="1"/>
              <a:t>дрехи</a:t>
            </a:r>
            <a:r>
              <a:rPr lang="ru-RU" sz="1400" dirty="0"/>
              <a:t>, </a:t>
            </a:r>
            <a:r>
              <a:rPr lang="ru-RU" sz="1400" dirty="0" err="1"/>
              <a:t>хранителни</a:t>
            </a:r>
            <a:r>
              <a:rPr lang="ru-RU" sz="1400" dirty="0"/>
              <a:t> </a:t>
            </a:r>
            <a:r>
              <a:rPr lang="ru-RU" sz="1400" dirty="0" err="1"/>
              <a:t>продукти</a:t>
            </a:r>
            <a:r>
              <a:rPr lang="ru-RU" sz="1400" dirty="0"/>
              <a:t>, </a:t>
            </a:r>
            <a:r>
              <a:rPr lang="ru-RU" sz="1400" dirty="0" err="1"/>
              <a:t>спиртни</a:t>
            </a:r>
            <a:r>
              <a:rPr lang="ru-RU" sz="1400" dirty="0"/>
              <a:t> напитки, в </a:t>
            </a:r>
            <a:r>
              <a:rPr lang="ru-RU" sz="1400" dirty="0" err="1"/>
              <a:t>кухини</a:t>
            </a:r>
            <a:r>
              <a:rPr lang="ru-RU" sz="1400" dirty="0"/>
              <a:t> на </a:t>
            </a:r>
            <a:r>
              <a:rPr lang="ru-RU" sz="1400" dirty="0" err="1"/>
              <a:t>строителни</a:t>
            </a:r>
            <a:r>
              <a:rPr lang="ru-RU" sz="1400" dirty="0"/>
              <a:t> </a:t>
            </a:r>
            <a:r>
              <a:rPr lang="ru-RU" sz="1400" dirty="0" err="1"/>
              <a:t>материали</a:t>
            </a:r>
            <a:r>
              <a:rPr lang="ru-RU" sz="1400" dirty="0"/>
              <a:t>, мебели. </a:t>
            </a:r>
          </a:p>
          <a:p>
            <a:pPr marL="342900" indent="-342900"/>
            <a:r>
              <a:rPr lang="ru-RU" sz="1400" i="1" u="sng" dirty="0">
                <a:solidFill>
                  <a:schemeClr val="accent4">
                    <a:lumMod val="75000"/>
                  </a:schemeClr>
                </a:solidFill>
              </a:rPr>
              <a:t>Начин на </a:t>
            </a:r>
            <a:r>
              <a:rPr lang="ru-RU" sz="1400" i="1" u="sng" dirty="0" err="1">
                <a:solidFill>
                  <a:schemeClr val="accent4">
                    <a:lumMod val="75000"/>
                  </a:schemeClr>
                </a:solidFill>
              </a:rPr>
              <a:t>опаковане</a:t>
            </a:r>
            <a:r>
              <a:rPr lang="ru-RU" sz="1400" u="sng" dirty="0">
                <a:solidFill>
                  <a:schemeClr val="accent4">
                    <a:lumMod val="75000"/>
                  </a:schemeClr>
                </a:solidFill>
              </a:rPr>
              <a:t>: </a:t>
            </a:r>
            <a:r>
              <a:rPr lang="ru-RU" sz="1400" dirty="0" err="1"/>
              <a:t>Често</a:t>
            </a:r>
            <a:r>
              <a:rPr lang="ru-RU" sz="1400" dirty="0"/>
              <a:t> се </a:t>
            </a:r>
            <a:r>
              <a:rPr lang="ru-RU" sz="1400" dirty="0" err="1"/>
              <a:t>опаковат</a:t>
            </a:r>
            <a:r>
              <a:rPr lang="ru-RU" sz="1400" dirty="0"/>
              <a:t> в </a:t>
            </a:r>
            <a:r>
              <a:rPr lang="ru-RU" sz="1400" dirty="0" err="1"/>
              <a:t>многопластова</a:t>
            </a:r>
            <a:r>
              <a:rPr lang="ru-RU" sz="1400" dirty="0"/>
              <a:t> </a:t>
            </a:r>
            <a:r>
              <a:rPr lang="ru-RU" sz="1400" dirty="0" err="1"/>
              <a:t>полиетиленова</a:t>
            </a:r>
            <a:r>
              <a:rPr lang="ru-RU" sz="1400" dirty="0"/>
              <a:t> </a:t>
            </a:r>
            <a:r>
              <a:rPr lang="ru-RU" sz="1400" dirty="0" err="1"/>
              <a:t>опаковка</a:t>
            </a:r>
            <a:r>
              <a:rPr lang="ru-RU" sz="1400" dirty="0"/>
              <a:t>, </a:t>
            </a:r>
            <a:r>
              <a:rPr lang="ru-RU" sz="1400" dirty="0" err="1"/>
              <a:t>отвън</a:t>
            </a:r>
            <a:r>
              <a:rPr lang="ru-RU" sz="1400" dirty="0"/>
              <a:t> </a:t>
            </a:r>
            <a:r>
              <a:rPr lang="ru-RU" sz="1400" dirty="0" err="1"/>
              <a:t>облепена</a:t>
            </a:r>
            <a:r>
              <a:rPr lang="ru-RU" sz="1400" dirty="0"/>
              <a:t> с </a:t>
            </a:r>
            <a:r>
              <a:rPr lang="ru-RU" sz="1400" dirty="0" err="1"/>
              <a:t>тиксо</a:t>
            </a:r>
            <a:r>
              <a:rPr lang="ru-RU" sz="1400" dirty="0"/>
              <a:t>. “</a:t>
            </a:r>
            <a:r>
              <a:rPr lang="ru-RU" sz="1400" dirty="0" err="1"/>
              <a:t>Мулетата</a:t>
            </a:r>
            <a:r>
              <a:rPr lang="ru-RU" sz="1400" dirty="0"/>
              <a:t>” </a:t>
            </a:r>
            <a:r>
              <a:rPr lang="ru-RU" sz="1400" dirty="0" err="1"/>
              <a:t>поглъщат</a:t>
            </a:r>
            <a:r>
              <a:rPr lang="ru-RU" sz="1400" dirty="0"/>
              <a:t> </a:t>
            </a:r>
            <a:r>
              <a:rPr lang="ru-RU" sz="1400" dirty="0" err="1"/>
              <a:t>капсули</a:t>
            </a:r>
            <a:r>
              <a:rPr lang="ru-RU" sz="1400" dirty="0"/>
              <a:t> с </a:t>
            </a:r>
            <a:r>
              <a:rPr lang="ru-RU" sz="1400" dirty="0" err="1"/>
              <a:t>наркотично</a:t>
            </a:r>
            <a:r>
              <a:rPr lang="ru-RU" sz="1400" dirty="0"/>
              <a:t> вещество, </a:t>
            </a:r>
            <a:r>
              <a:rPr lang="ru-RU" sz="1400" dirty="0" err="1"/>
              <a:t>опаковани</a:t>
            </a:r>
            <a:r>
              <a:rPr lang="ru-RU" sz="1400" dirty="0"/>
              <a:t> </a:t>
            </a:r>
            <a:r>
              <a:rPr lang="ru-RU" sz="1400" dirty="0" err="1"/>
              <a:t>многопластово</a:t>
            </a:r>
            <a:r>
              <a:rPr lang="ru-RU" sz="1400" dirty="0"/>
              <a:t> в </a:t>
            </a:r>
            <a:r>
              <a:rPr lang="ru-RU" sz="1400" dirty="0" err="1"/>
              <a:t>повечето</a:t>
            </a:r>
            <a:r>
              <a:rPr lang="ru-RU" sz="1400" dirty="0"/>
              <a:t> случаи с </a:t>
            </a:r>
            <a:r>
              <a:rPr lang="ru-RU" sz="1400" dirty="0" err="1"/>
              <a:t>презервативи</a:t>
            </a:r>
            <a:r>
              <a:rPr lang="ru-RU" sz="1400" dirty="0" smtClean="0"/>
              <a:t>.</a:t>
            </a:r>
            <a:endParaRPr lang="ru-RU" sz="1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63" y="474367"/>
            <a:ext cx="1021110" cy="119129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4689094"/>
            <a:ext cx="3535716" cy="19888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63" y="474367"/>
            <a:ext cx="1021110" cy="1191295"/>
          </a:xfrm>
          <a:prstGeom prst="rect">
            <a:avLst/>
          </a:prstGeom>
        </p:spPr>
      </p:pic>
      <p:sp>
        <p:nvSpPr>
          <p:cNvPr id="3" name="Rectangle 2"/>
          <p:cNvSpPr>
            <a:spLocks noChangeArrowheads="1"/>
          </p:cNvSpPr>
          <p:nvPr/>
        </p:nvSpPr>
        <p:spPr bwMode="auto">
          <a:xfrm>
            <a:off x="1691680" y="703301"/>
            <a:ext cx="6228110" cy="590931"/>
          </a:xfrm>
          <a:prstGeom prst="rect">
            <a:avLst/>
          </a:prstGeom>
          <a:noFill/>
          <a:ln w="9525" algn="ctr">
            <a:noFill/>
            <a:miter lim="800000"/>
            <a:headEnd/>
            <a:tailEnd/>
          </a:ln>
        </p:spPr>
        <p:txBody>
          <a:bodyPr wrap="square">
            <a:spAutoFit/>
          </a:bodyPr>
          <a:lstStyle/>
          <a:p>
            <a:pPr algn="ctr">
              <a:lnSpc>
                <a:spcPct val="90000"/>
              </a:lnSpc>
              <a:spcBef>
                <a:spcPct val="20000"/>
              </a:spcBef>
              <a:buClr>
                <a:schemeClr val="bg2"/>
              </a:buClr>
              <a:buSzPct val="75000"/>
              <a:buFont typeface="Wingdings" pitchFamily="2" charset="2"/>
              <a:buNone/>
            </a:pPr>
            <a:r>
              <a:rPr lang="bg-BG" sz="3600" dirty="0">
                <a:effectLst>
                  <a:outerShdw blurRad="38100" dist="38100" dir="2700000" algn="tl">
                    <a:srgbClr val="000000">
                      <a:alpha val="43137"/>
                    </a:srgbClr>
                  </a:outerShdw>
                </a:effectLst>
              </a:rPr>
              <a:t>Наркопрестъпления</a:t>
            </a:r>
            <a:endParaRPr lang="bg-BG" sz="2000" dirty="0">
              <a:effectLst>
                <a:outerShdw blurRad="38100" dist="38100" dir="2700000" algn="tl">
                  <a:srgbClr val="000000">
                    <a:alpha val="43137"/>
                  </a:srgbClr>
                </a:outerShdw>
              </a:effectLst>
            </a:endParaRPr>
          </a:p>
        </p:txBody>
      </p:sp>
      <p:sp>
        <p:nvSpPr>
          <p:cNvPr id="4" name="Rectangle 3"/>
          <p:cNvSpPr>
            <a:spLocks noChangeArrowheads="1"/>
          </p:cNvSpPr>
          <p:nvPr/>
        </p:nvSpPr>
        <p:spPr bwMode="auto">
          <a:xfrm>
            <a:off x="323528" y="1665662"/>
            <a:ext cx="8713788" cy="4001095"/>
          </a:xfrm>
          <a:prstGeom prst="rect">
            <a:avLst/>
          </a:prstGeom>
          <a:solidFill>
            <a:schemeClr val="accent2">
              <a:lumMod val="20000"/>
              <a:lumOff val="80000"/>
              <a:alpha val="37000"/>
            </a:schemeClr>
          </a:solidFill>
          <a:ln w="9525">
            <a:noFill/>
            <a:miter lim="800000"/>
            <a:headEnd/>
            <a:tailEnd/>
          </a:ln>
        </p:spPr>
        <p:txBody>
          <a:bodyPr>
            <a:spAutoFit/>
          </a:bodyPr>
          <a:lstStyle/>
          <a:p>
            <a:pPr marL="342900" indent="-342900"/>
            <a:r>
              <a:rPr lang="bg-BG" b="1" i="1" dirty="0" smtClean="0">
                <a:solidFill>
                  <a:srgbClr val="C00000"/>
                </a:solidFill>
              </a:rPr>
              <a:t>Производство и разпространение на наркотици</a:t>
            </a:r>
          </a:p>
          <a:p>
            <a:pPr algn="just"/>
            <a:r>
              <a:rPr lang="bg-BG" b="1" i="1" dirty="0" smtClean="0">
                <a:solidFill>
                  <a:srgbClr val="C00000"/>
                </a:solidFill>
              </a:rPr>
              <a:t>Чл. 354а, ал. 1 НК - </a:t>
            </a:r>
            <a:r>
              <a:rPr lang="ru-RU" sz="1400" dirty="0" err="1" smtClean="0"/>
              <a:t>Който</a:t>
            </a:r>
            <a:r>
              <a:rPr lang="ru-RU" sz="1400" dirty="0" smtClean="0"/>
              <a:t> </a:t>
            </a:r>
            <a:r>
              <a:rPr lang="ru-RU" sz="1400" dirty="0"/>
              <a:t>без </a:t>
            </a:r>
            <a:r>
              <a:rPr lang="ru-RU" sz="1400" dirty="0" err="1"/>
              <a:t>надлежно</a:t>
            </a:r>
            <a:r>
              <a:rPr lang="ru-RU" sz="1400" dirty="0"/>
              <a:t> </a:t>
            </a:r>
            <a:r>
              <a:rPr lang="ru-RU" sz="1400" dirty="0" err="1"/>
              <a:t>разрешително</a:t>
            </a:r>
            <a:r>
              <a:rPr lang="ru-RU" sz="1400" dirty="0"/>
              <a:t> </a:t>
            </a:r>
            <a:r>
              <a:rPr lang="ru-RU" sz="1400" dirty="0" err="1"/>
              <a:t>произведе</a:t>
            </a:r>
            <a:r>
              <a:rPr lang="ru-RU" sz="1400" dirty="0"/>
              <a:t>, </a:t>
            </a:r>
            <a:r>
              <a:rPr lang="ru-RU" sz="1400" dirty="0" err="1"/>
              <a:t>преработи</a:t>
            </a:r>
            <a:r>
              <a:rPr lang="ru-RU" sz="1400" dirty="0"/>
              <a:t>, </a:t>
            </a:r>
            <a:r>
              <a:rPr lang="ru-RU" sz="1400" dirty="0" err="1"/>
              <a:t>придобие</a:t>
            </a:r>
            <a:r>
              <a:rPr lang="ru-RU" sz="1400" dirty="0"/>
              <a:t> или </a:t>
            </a:r>
            <a:r>
              <a:rPr lang="ru-RU" sz="1400" dirty="0" err="1"/>
              <a:t>държи</a:t>
            </a:r>
            <a:r>
              <a:rPr lang="ru-RU" sz="1400" dirty="0"/>
              <a:t> </a:t>
            </a:r>
            <a:r>
              <a:rPr lang="ru-RU" sz="1400" dirty="0" err="1"/>
              <a:t>наркотични</a:t>
            </a:r>
            <a:r>
              <a:rPr lang="ru-RU" sz="1400" dirty="0"/>
              <a:t> вещества или </a:t>
            </a:r>
            <a:r>
              <a:rPr lang="ru-RU" sz="1400" dirty="0" err="1"/>
              <a:t>техни</a:t>
            </a:r>
            <a:r>
              <a:rPr lang="ru-RU" sz="1400" dirty="0"/>
              <a:t> </a:t>
            </a:r>
            <a:r>
              <a:rPr lang="ru-RU" sz="1400" dirty="0" err="1"/>
              <a:t>аналози</a:t>
            </a:r>
            <a:r>
              <a:rPr lang="ru-RU" sz="1400" dirty="0"/>
              <a:t> с цел </a:t>
            </a:r>
            <a:r>
              <a:rPr lang="ru-RU" sz="1400" dirty="0" err="1"/>
              <a:t>разпространение</a:t>
            </a:r>
            <a:r>
              <a:rPr lang="ru-RU" sz="1400" dirty="0"/>
              <a:t>, или </a:t>
            </a:r>
            <a:r>
              <a:rPr lang="ru-RU" sz="1400" dirty="0" err="1"/>
              <a:t>разпространява</a:t>
            </a:r>
            <a:r>
              <a:rPr lang="ru-RU" sz="1400" dirty="0"/>
              <a:t> </a:t>
            </a:r>
            <a:r>
              <a:rPr lang="ru-RU" sz="1400" dirty="0" err="1"/>
              <a:t>наркотични</a:t>
            </a:r>
            <a:r>
              <a:rPr lang="ru-RU" sz="1400" dirty="0"/>
              <a:t> вещества или </a:t>
            </a:r>
            <a:r>
              <a:rPr lang="ru-RU" sz="1400" dirty="0" err="1"/>
              <a:t>техни</a:t>
            </a:r>
            <a:r>
              <a:rPr lang="ru-RU" sz="1400" dirty="0"/>
              <a:t> </a:t>
            </a:r>
            <a:r>
              <a:rPr lang="ru-RU" sz="1400" dirty="0" err="1"/>
              <a:t>аналози</a:t>
            </a:r>
            <a:r>
              <a:rPr lang="ru-RU" sz="1400" dirty="0"/>
              <a:t>, се </a:t>
            </a:r>
            <a:r>
              <a:rPr lang="ru-RU" sz="1400" dirty="0" err="1"/>
              <a:t>наказва</a:t>
            </a:r>
            <a:r>
              <a:rPr lang="ru-RU" sz="1400" dirty="0"/>
              <a:t> </a:t>
            </a:r>
            <a:r>
              <a:rPr lang="ru-RU" sz="1400" dirty="0" smtClean="0"/>
              <a:t>: </a:t>
            </a:r>
          </a:p>
          <a:p>
            <a:pPr marL="400050" indent="-400050" algn="just">
              <a:buAutoNum type="romanUcPeriod"/>
            </a:pPr>
            <a:r>
              <a:rPr lang="ru-RU" sz="1400" dirty="0" smtClean="0"/>
              <a:t>за </a:t>
            </a:r>
            <a:r>
              <a:rPr lang="ru-RU" sz="1400" dirty="0" err="1"/>
              <a:t>високорискови</a:t>
            </a:r>
            <a:r>
              <a:rPr lang="ru-RU" sz="1400" dirty="0"/>
              <a:t> </a:t>
            </a:r>
            <a:r>
              <a:rPr lang="ru-RU" sz="1400" dirty="0" err="1"/>
              <a:t>наркотични</a:t>
            </a:r>
            <a:r>
              <a:rPr lang="ru-RU" sz="1400" dirty="0"/>
              <a:t> вещества или </a:t>
            </a:r>
            <a:r>
              <a:rPr lang="ru-RU" sz="1400" dirty="0" err="1"/>
              <a:t>техни</a:t>
            </a:r>
            <a:r>
              <a:rPr lang="ru-RU" sz="1400" dirty="0"/>
              <a:t> </a:t>
            </a:r>
            <a:r>
              <a:rPr lang="ru-RU" sz="1400" dirty="0" err="1"/>
              <a:t>аналози</a:t>
            </a:r>
            <a:r>
              <a:rPr lang="ru-RU" sz="1400" dirty="0"/>
              <a:t> - с </a:t>
            </a:r>
            <a:r>
              <a:rPr lang="ru-RU" sz="1400" b="1" dirty="0" err="1"/>
              <a:t>лишаване</a:t>
            </a:r>
            <a:r>
              <a:rPr lang="ru-RU" sz="1400" b="1" dirty="0"/>
              <a:t> от свобода от </a:t>
            </a:r>
            <a:r>
              <a:rPr lang="ru-RU" sz="1400" b="1" u="sng" dirty="0"/>
              <a:t>две</a:t>
            </a:r>
            <a:r>
              <a:rPr lang="ru-RU" sz="1400" b="1" dirty="0"/>
              <a:t> до </a:t>
            </a:r>
            <a:r>
              <a:rPr lang="ru-RU" sz="1400" b="1" u="sng" dirty="0" err="1"/>
              <a:t>осем</a:t>
            </a:r>
            <a:r>
              <a:rPr lang="ru-RU" sz="1400" b="1" dirty="0"/>
              <a:t> </a:t>
            </a:r>
            <a:r>
              <a:rPr lang="ru-RU" sz="1400" b="1" dirty="0" err="1"/>
              <a:t>години</a:t>
            </a:r>
            <a:r>
              <a:rPr lang="ru-RU" sz="1400" dirty="0"/>
              <a:t> и с </a:t>
            </a:r>
            <a:r>
              <a:rPr lang="ru-RU" sz="1400" dirty="0" err="1"/>
              <a:t>глоба</a:t>
            </a:r>
            <a:r>
              <a:rPr lang="ru-RU" sz="1400" dirty="0"/>
              <a:t> от пет </a:t>
            </a:r>
            <a:r>
              <a:rPr lang="ru-RU" sz="1400" dirty="0" err="1"/>
              <a:t>хиляди</a:t>
            </a:r>
            <a:r>
              <a:rPr lang="ru-RU" sz="1400" dirty="0"/>
              <a:t> до </a:t>
            </a:r>
            <a:r>
              <a:rPr lang="ru-RU" sz="1400" dirty="0" err="1"/>
              <a:t>двадесет</a:t>
            </a:r>
            <a:r>
              <a:rPr lang="ru-RU" sz="1400" dirty="0"/>
              <a:t> </a:t>
            </a:r>
            <a:r>
              <a:rPr lang="ru-RU" sz="1400" dirty="0" err="1"/>
              <a:t>хиляди</a:t>
            </a:r>
            <a:r>
              <a:rPr lang="ru-RU" sz="1400" dirty="0"/>
              <a:t> лева, </a:t>
            </a:r>
            <a:endParaRPr lang="ru-RU" sz="1400" dirty="0" smtClean="0"/>
          </a:p>
          <a:p>
            <a:pPr marL="400050" indent="-400050" algn="just">
              <a:buAutoNum type="romanUcPeriod"/>
            </a:pPr>
            <a:r>
              <a:rPr lang="ru-RU" sz="1400" dirty="0" smtClean="0"/>
              <a:t>за </a:t>
            </a:r>
            <a:r>
              <a:rPr lang="ru-RU" sz="1400" dirty="0" err="1"/>
              <a:t>рискови</a:t>
            </a:r>
            <a:r>
              <a:rPr lang="ru-RU" sz="1400" dirty="0"/>
              <a:t> </a:t>
            </a:r>
            <a:r>
              <a:rPr lang="ru-RU" sz="1400" dirty="0" err="1"/>
              <a:t>наркотични</a:t>
            </a:r>
            <a:r>
              <a:rPr lang="ru-RU" sz="1400" dirty="0"/>
              <a:t> вещества или </a:t>
            </a:r>
            <a:r>
              <a:rPr lang="ru-RU" sz="1400" dirty="0" err="1"/>
              <a:t>техни</a:t>
            </a:r>
            <a:r>
              <a:rPr lang="ru-RU" sz="1400" dirty="0"/>
              <a:t> </a:t>
            </a:r>
            <a:r>
              <a:rPr lang="ru-RU" sz="1400" dirty="0" err="1"/>
              <a:t>аналози</a:t>
            </a:r>
            <a:r>
              <a:rPr lang="ru-RU" sz="1400" dirty="0"/>
              <a:t> - с </a:t>
            </a:r>
            <a:r>
              <a:rPr lang="ru-RU" sz="1400" b="1" dirty="0" err="1"/>
              <a:t>лишаване</a:t>
            </a:r>
            <a:r>
              <a:rPr lang="ru-RU" sz="1400" b="1" dirty="0"/>
              <a:t> от свобода от </a:t>
            </a:r>
            <a:r>
              <a:rPr lang="ru-RU" sz="1400" b="1" u="sng" dirty="0" err="1"/>
              <a:t>една</a:t>
            </a:r>
            <a:r>
              <a:rPr lang="ru-RU" sz="1400" b="1" dirty="0"/>
              <a:t> до </a:t>
            </a:r>
            <a:r>
              <a:rPr lang="ru-RU" sz="1400" b="1" u="sng" dirty="0"/>
              <a:t>шест</a:t>
            </a:r>
            <a:r>
              <a:rPr lang="ru-RU" sz="1400" b="1" dirty="0"/>
              <a:t> </a:t>
            </a:r>
            <a:r>
              <a:rPr lang="ru-RU" sz="1400" b="1" dirty="0" err="1"/>
              <a:t>години</a:t>
            </a:r>
            <a:r>
              <a:rPr lang="ru-RU" sz="1400" dirty="0"/>
              <a:t> и с </a:t>
            </a:r>
            <a:r>
              <a:rPr lang="ru-RU" sz="1400" dirty="0" err="1"/>
              <a:t>глоба</a:t>
            </a:r>
            <a:r>
              <a:rPr lang="ru-RU" sz="1400" dirty="0"/>
              <a:t> от две </a:t>
            </a:r>
            <a:r>
              <a:rPr lang="ru-RU" sz="1400" dirty="0" err="1"/>
              <a:t>хиляди</a:t>
            </a:r>
            <a:r>
              <a:rPr lang="ru-RU" sz="1400" dirty="0"/>
              <a:t> до </a:t>
            </a:r>
            <a:r>
              <a:rPr lang="ru-RU" sz="1400" dirty="0" err="1"/>
              <a:t>десет</a:t>
            </a:r>
            <a:r>
              <a:rPr lang="ru-RU" sz="1400" dirty="0"/>
              <a:t> </a:t>
            </a:r>
            <a:r>
              <a:rPr lang="ru-RU" sz="1400" dirty="0" err="1"/>
              <a:t>хиляди</a:t>
            </a:r>
            <a:r>
              <a:rPr lang="ru-RU" sz="1400" dirty="0"/>
              <a:t> лева. </a:t>
            </a:r>
            <a:endParaRPr lang="ru-RU" sz="1400" dirty="0" smtClean="0"/>
          </a:p>
          <a:p>
            <a:pPr indent="361950" algn="just"/>
            <a:r>
              <a:rPr lang="ru-RU" sz="1400" dirty="0"/>
              <a:t> </a:t>
            </a:r>
            <a:r>
              <a:rPr lang="ru-RU" sz="1400" dirty="0" err="1" smtClean="0"/>
              <a:t>Когато</a:t>
            </a:r>
            <a:r>
              <a:rPr lang="ru-RU" sz="1400" dirty="0" smtClean="0"/>
              <a:t> </a:t>
            </a:r>
            <a:r>
              <a:rPr lang="ru-RU" sz="1400" dirty="0"/>
              <a:t>предмет на </a:t>
            </a:r>
            <a:r>
              <a:rPr lang="ru-RU" sz="1400" dirty="0" err="1"/>
              <a:t>престъплението</a:t>
            </a:r>
            <a:r>
              <a:rPr lang="ru-RU" sz="1400" dirty="0"/>
              <a:t> </a:t>
            </a:r>
            <a:r>
              <a:rPr lang="ru-RU" sz="1400" dirty="0" err="1"/>
              <a:t>са</a:t>
            </a:r>
            <a:r>
              <a:rPr lang="ru-RU" sz="1400" dirty="0"/>
              <a:t> </a:t>
            </a:r>
            <a:r>
              <a:rPr lang="ru-RU" sz="1400" dirty="0" err="1"/>
              <a:t>прекурсори</a:t>
            </a:r>
            <a:r>
              <a:rPr lang="ru-RU" sz="1400" dirty="0"/>
              <a:t> или </a:t>
            </a:r>
            <a:r>
              <a:rPr lang="ru-RU" sz="1400" dirty="0" err="1"/>
              <a:t>съоръжения</a:t>
            </a:r>
            <a:r>
              <a:rPr lang="ru-RU" sz="1400" dirty="0"/>
              <a:t> или </a:t>
            </a:r>
            <a:r>
              <a:rPr lang="ru-RU" sz="1400" dirty="0" err="1"/>
              <a:t>материали</a:t>
            </a:r>
            <a:r>
              <a:rPr lang="ru-RU" sz="1400" dirty="0"/>
              <a:t> за производство на </a:t>
            </a:r>
            <a:r>
              <a:rPr lang="ru-RU" sz="1400" dirty="0" err="1"/>
              <a:t>наркотични</a:t>
            </a:r>
            <a:r>
              <a:rPr lang="ru-RU" sz="1400" dirty="0"/>
              <a:t> вещества или </a:t>
            </a:r>
            <a:r>
              <a:rPr lang="ru-RU" sz="1400" dirty="0" err="1"/>
              <a:t>техни</a:t>
            </a:r>
            <a:r>
              <a:rPr lang="ru-RU" sz="1400" dirty="0"/>
              <a:t> </a:t>
            </a:r>
            <a:r>
              <a:rPr lang="ru-RU" sz="1400" dirty="0" err="1"/>
              <a:t>аналози</a:t>
            </a:r>
            <a:r>
              <a:rPr lang="ru-RU" sz="1400" dirty="0"/>
              <a:t>, </a:t>
            </a:r>
            <a:r>
              <a:rPr lang="ru-RU" sz="1400" dirty="0" err="1"/>
              <a:t>наказанието</a:t>
            </a:r>
            <a:r>
              <a:rPr lang="ru-RU" sz="1400" dirty="0"/>
              <a:t> е </a:t>
            </a:r>
            <a:r>
              <a:rPr lang="ru-RU" sz="1400" b="1" dirty="0" err="1"/>
              <a:t>лишаване</a:t>
            </a:r>
            <a:r>
              <a:rPr lang="ru-RU" sz="1400" b="1" dirty="0"/>
              <a:t> от свобода от </a:t>
            </a:r>
            <a:r>
              <a:rPr lang="ru-RU" sz="1400" b="1" u="sng" dirty="0"/>
              <a:t>три</a:t>
            </a:r>
            <a:r>
              <a:rPr lang="ru-RU" sz="1400" b="1" dirty="0"/>
              <a:t> до </a:t>
            </a:r>
            <a:r>
              <a:rPr lang="ru-RU" sz="1400" b="1" u="sng" dirty="0" err="1"/>
              <a:t>дванадесет</a:t>
            </a:r>
            <a:r>
              <a:rPr lang="ru-RU" sz="1400" b="1" dirty="0"/>
              <a:t> </a:t>
            </a:r>
            <a:r>
              <a:rPr lang="ru-RU" sz="1400" b="1" dirty="0" err="1"/>
              <a:t>години</a:t>
            </a:r>
            <a:r>
              <a:rPr lang="ru-RU" sz="1400" dirty="0"/>
              <a:t> и </a:t>
            </a:r>
            <a:r>
              <a:rPr lang="ru-RU" sz="1400" dirty="0" err="1"/>
              <a:t>глоба</a:t>
            </a:r>
            <a:r>
              <a:rPr lang="ru-RU" sz="1400" dirty="0"/>
              <a:t> от </a:t>
            </a:r>
            <a:r>
              <a:rPr lang="ru-RU" sz="1400" dirty="0" err="1"/>
              <a:t>двадесет</a:t>
            </a:r>
            <a:r>
              <a:rPr lang="ru-RU" sz="1400" dirty="0"/>
              <a:t> </a:t>
            </a:r>
            <a:r>
              <a:rPr lang="ru-RU" sz="1400" dirty="0" err="1"/>
              <a:t>хиляди</a:t>
            </a:r>
            <a:r>
              <a:rPr lang="ru-RU" sz="1400" dirty="0"/>
              <a:t> до сто </a:t>
            </a:r>
            <a:r>
              <a:rPr lang="ru-RU" sz="1400" dirty="0" err="1"/>
              <a:t>хиляди</a:t>
            </a:r>
            <a:r>
              <a:rPr lang="ru-RU" sz="1400" dirty="0"/>
              <a:t> лева.</a:t>
            </a:r>
          </a:p>
          <a:p>
            <a:pPr marL="342900" indent="-342900"/>
            <a:r>
              <a:rPr lang="bg-BG" sz="1200" i="1" u="sng" dirty="0" smtClean="0">
                <a:solidFill>
                  <a:schemeClr val="accent4">
                    <a:lumMod val="75000"/>
                  </a:schemeClr>
                </a:solidFill>
              </a:rPr>
              <a:t>Вид </a:t>
            </a:r>
            <a:r>
              <a:rPr lang="bg-BG" sz="1200" i="1" u="sng" dirty="0">
                <a:solidFill>
                  <a:schemeClr val="accent4">
                    <a:lumMod val="75000"/>
                  </a:schemeClr>
                </a:solidFill>
              </a:rPr>
              <a:t>и форма на предлагане:</a:t>
            </a:r>
            <a:r>
              <a:rPr lang="ru-RU" sz="1200" u="sng" dirty="0">
                <a:solidFill>
                  <a:schemeClr val="accent4">
                    <a:lumMod val="75000"/>
                  </a:schemeClr>
                </a:solidFill>
              </a:rPr>
              <a:t> </a:t>
            </a:r>
            <a:r>
              <a:rPr lang="ru-RU" sz="1200" dirty="0"/>
              <a:t>опаковки от хартия, станиол, полиетилен във вид на ръчно изготвени пакетчета, или топчета. Марихуаната често е във вид на цигари. </a:t>
            </a:r>
          </a:p>
          <a:p>
            <a:pPr marL="342900" indent="-342900"/>
            <a:endParaRPr lang="ru-RU" sz="1200" i="1" dirty="0"/>
          </a:p>
          <a:p>
            <a:pPr marL="342900" indent="-342900"/>
            <a:r>
              <a:rPr lang="ru-RU" sz="1200" i="1" u="sng" dirty="0">
                <a:solidFill>
                  <a:schemeClr val="accent4">
                    <a:lumMod val="75000"/>
                  </a:schemeClr>
                </a:solidFill>
              </a:rPr>
              <a:t>Характерни признаци възможни наркопрестъпления</a:t>
            </a:r>
            <a:r>
              <a:rPr lang="ru-RU" sz="1200" u="sng" dirty="0">
                <a:solidFill>
                  <a:schemeClr val="accent4">
                    <a:lumMod val="75000"/>
                  </a:schemeClr>
                </a:solidFill>
              </a:rPr>
              <a:t>: </a:t>
            </a:r>
            <a:r>
              <a:rPr lang="ru-RU" sz="1200" dirty="0"/>
              <a:t>в квартири, където се съхраняват и разфасоват за разпределение на улицата, както и в местата където се употребяват наркотици могат да се открият вещества в най-различни опаковки и места за укритие, пособия за </a:t>
            </a:r>
            <a:r>
              <a:rPr lang="ru-RU" sz="1200" dirty="0" smtClean="0"/>
              <a:t>разпределение </a:t>
            </a:r>
            <a:r>
              <a:rPr lang="en-US" sz="1200" dirty="0" smtClean="0"/>
              <a:t>-</a:t>
            </a:r>
            <a:r>
              <a:rPr lang="ru-RU" dirty="0" smtClean="0"/>
              <a:t> </a:t>
            </a:r>
            <a:r>
              <a:rPr lang="ru-RU" sz="1200" dirty="0" smtClean="0"/>
              <a:t>лъжици</a:t>
            </a:r>
            <a:r>
              <a:rPr lang="ru-RU" sz="1200" dirty="0"/>
              <a:t>, везни, спринцовки, фасове и др</a:t>
            </a:r>
            <a:r>
              <a:rPr lang="ru-RU" sz="1200" dirty="0" smtClean="0"/>
              <a:t>.</a:t>
            </a:r>
            <a:endParaRPr lang="ru-RU" sz="1200" dirty="0"/>
          </a:p>
          <a:p>
            <a:pPr marL="342900" indent="-342900"/>
            <a:r>
              <a:rPr lang="ru-RU" sz="1400" dirty="0" smtClean="0"/>
              <a:t>лева.</a:t>
            </a:r>
            <a:endParaRPr lang="ru-RU" sz="1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5645574"/>
            <a:ext cx="1829062" cy="12124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5691247"/>
            <a:ext cx="1575300" cy="1181475"/>
          </a:xfrm>
          <a:prstGeom prst="rect">
            <a:avLst/>
          </a:prstGeom>
        </p:spPr>
      </p:pic>
    </p:spTree>
    <p:extLst>
      <p:ext uri="{BB962C8B-B14F-4D97-AF65-F5344CB8AC3E}">
        <p14:creationId xmlns:p14="http://schemas.microsoft.com/office/powerpoint/2010/main" val="75070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63" y="474367"/>
            <a:ext cx="1021110" cy="1191295"/>
          </a:xfrm>
          <a:prstGeom prst="rect">
            <a:avLst/>
          </a:prstGeom>
        </p:spPr>
      </p:pic>
      <p:sp>
        <p:nvSpPr>
          <p:cNvPr id="3" name="Rectangle 2"/>
          <p:cNvSpPr>
            <a:spLocks noChangeArrowheads="1"/>
          </p:cNvSpPr>
          <p:nvPr/>
        </p:nvSpPr>
        <p:spPr bwMode="auto">
          <a:xfrm>
            <a:off x="1691680" y="703301"/>
            <a:ext cx="6228110" cy="590931"/>
          </a:xfrm>
          <a:prstGeom prst="rect">
            <a:avLst/>
          </a:prstGeom>
          <a:noFill/>
          <a:ln w="9525" algn="ctr">
            <a:noFill/>
            <a:miter lim="800000"/>
            <a:headEnd/>
            <a:tailEnd/>
          </a:ln>
        </p:spPr>
        <p:txBody>
          <a:bodyPr wrap="square">
            <a:spAutoFit/>
          </a:bodyPr>
          <a:lstStyle/>
          <a:p>
            <a:pPr algn="ctr">
              <a:lnSpc>
                <a:spcPct val="90000"/>
              </a:lnSpc>
              <a:spcBef>
                <a:spcPct val="20000"/>
              </a:spcBef>
              <a:buClr>
                <a:schemeClr val="bg2"/>
              </a:buClr>
              <a:buSzPct val="75000"/>
              <a:buFont typeface="Wingdings" pitchFamily="2" charset="2"/>
              <a:buNone/>
            </a:pPr>
            <a:r>
              <a:rPr lang="bg-BG" sz="3600" dirty="0">
                <a:effectLst>
                  <a:outerShdw blurRad="38100" dist="38100" dir="2700000" algn="tl">
                    <a:srgbClr val="000000">
                      <a:alpha val="43137"/>
                    </a:srgbClr>
                  </a:outerShdw>
                </a:effectLst>
              </a:rPr>
              <a:t>Наркопрестъпления</a:t>
            </a:r>
            <a:endParaRPr lang="bg-BG" sz="2000" dirty="0">
              <a:effectLst>
                <a:outerShdw blurRad="38100" dist="38100" dir="2700000" algn="tl">
                  <a:srgbClr val="000000">
                    <a:alpha val="43137"/>
                  </a:srgbClr>
                </a:outerShdw>
              </a:effectLst>
            </a:endParaRPr>
          </a:p>
        </p:txBody>
      </p:sp>
      <p:sp>
        <p:nvSpPr>
          <p:cNvPr id="4" name="Rectangle 3"/>
          <p:cNvSpPr>
            <a:spLocks noChangeArrowheads="1"/>
          </p:cNvSpPr>
          <p:nvPr/>
        </p:nvSpPr>
        <p:spPr bwMode="auto">
          <a:xfrm>
            <a:off x="323528" y="1665662"/>
            <a:ext cx="8713788" cy="1908215"/>
          </a:xfrm>
          <a:prstGeom prst="rect">
            <a:avLst/>
          </a:prstGeom>
          <a:solidFill>
            <a:schemeClr val="accent2">
              <a:lumMod val="20000"/>
              <a:lumOff val="80000"/>
              <a:alpha val="37000"/>
            </a:schemeClr>
          </a:solidFill>
          <a:ln w="9525">
            <a:noFill/>
            <a:miter lim="800000"/>
            <a:headEnd/>
            <a:tailEnd/>
          </a:ln>
        </p:spPr>
        <p:txBody>
          <a:bodyPr>
            <a:spAutoFit/>
          </a:bodyPr>
          <a:lstStyle/>
          <a:p>
            <a:pPr marL="342900" indent="-342900"/>
            <a:endParaRPr lang="bg-BG" sz="1200" b="1" i="1" dirty="0"/>
          </a:p>
          <a:p>
            <a:pPr marL="342900" indent="-342900"/>
            <a:r>
              <a:rPr lang="bg-BG" b="1" i="1" dirty="0" smtClean="0">
                <a:solidFill>
                  <a:srgbClr val="C00000"/>
                </a:solidFill>
              </a:rPr>
              <a:t>Отглеждане на растения канабис</a:t>
            </a:r>
          </a:p>
          <a:p>
            <a:pPr algn="just"/>
            <a:r>
              <a:rPr lang="bg-BG" b="1" i="1" dirty="0" smtClean="0">
                <a:solidFill>
                  <a:srgbClr val="C00000"/>
                </a:solidFill>
              </a:rPr>
              <a:t>Чл. 354в, ал. 1 НК - </a:t>
            </a:r>
            <a:r>
              <a:rPr lang="ru-RU" sz="1400" dirty="0" err="1" smtClean="0"/>
              <a:t>Който</a:t>
            </a:r>
            <a:r>
              <a:rPr lang="ru-RU" sz="1400" dirty="0" smtClean="0"/>
              <a:t> </a:t>
            </a:r>
            <a:r>
              <a:rPr lang="ru-RU" sz="1400" dirty="0" err="1"/>
              <a:t>засява</a:t>
            </a:r>
            <a:r>
              <a:rPr lang="ru-RU" sz="1400" dirty="0"/>
              <a:t> или </a:t>
            </a:r>
            <a:r>
              <a:rPr lang="ru-RU" sz="1400" dirty="0" err="1"/>
              <a:t>отглежда</a:t>
            </a:r>
            <a:r>
              <a:rPr lang="ru-RU" sz="1400" dirty="0"/>
              <a:t> </a:t>
            </a:r>
            <a:r>
              <a:rPr lang="ru-RU" sz="1400" dirty="0" smtClean="0"/>
              <a:t>растения </a:t>
            </a:r>
            <a:r>
              <a:rPr lang="ru-RU" sz="1400" dirty="0"/>
              <a:t>от рода на </a:t>
            </a:r>
            <a:r>
              <a:rPr lang="ru-RU" sz="1400" dirty="0" err="1"/>
              <a:t>конопа</a:t>
            </a:r>
            <a:r>
              <a:rPr lang="ru-RU" sz="1400" dirty="0"/>
              <a:t> в нарушение на </a:t>
            </a:r>
            <a:r>
              <a:rPr lang="ru-RU" sz="1400" dirty="0" err="1"/>
              <a:t>установените</a:t>
            </a:r>
            <a:r>
              <a:rPr lang="ru-RU" sz="1400" dirty="0"/>
              <a:t> в </a:t>
            </a:r>
            <a:r>
              <a:rPr lang="ru-RU" sz="1400" dirty="0" smtClean="0"/>
              <a:t>Закона за </a:t>
            </a:r>
            <a:r>
              <a:rPr lang="ru-RU" sz="1400" dirty="0" err="1" smtClean="0"/>
              <a:t>контрол</a:t>
            </a:r>
            <a:r>
              <a:rPr lang="ru-RU" sz="1400" dirty="0" smtClean="0"/>
              <a:t> на </a:t>
            </a:r>
            <a:r>
              <a:rPr lang="ru-RU" sz="1400" dirty="0" err="1" smtClean="0"/>
              <a:t>наркотичните</a:t>
            </a:r>
            <a:r>
              <a:rPr lang="ru-RU" sz="1400" dirty="0" smtClean="0"/>
              <a:t> вещества и </a:t>
            </a:r>
            <a:r>
              <a:rPr lang="ru-RU" sz="1400" dirty="0" err="1" smtClean="0"/>
              <a:t>прекурсорите</a:t>
            </a:r>
            <a:r>
              <a:rPr lang="ru-RU" sz="1400" dirty="0" smtClean="0"/>
              <a:t> правила</a:t>
            </a:r>
            <a:r>
              <a:rPr lang="ru-RU" sz="1400" dirty="0"/>
              <a:t>, се </a:t>
            </a:r>
            <a:r>
              <a:rPr lang="ru-RU" sz="1400" dirty="0" err="1"/>
              <a:t>наказва</a:t>
            </a:r>
            <a:r>
              <a:rPr lang="ru-RU" sz="1400" dirty="0"/>
              <a:t> с </a:t>
            </a:r>
            <a:r>
              <a:rPr lang="ru-RU" sz="1400" b="1" dirty="0" err="1"/>
              <a:t>лишаване</a:t>
            </a:r>
            <a:r>
              <a:rPr lang="ru-RU" sz="1400" b="1" dirty="0"/>
              <a:t> от свобода от </a:t>
            </a:r>
            <a:r>
              <a:rPr lang="ru-RU" sz="1400" b="1" u="sng" dirty="0"/>
              <a:t>две</a:t>
            </a:r>
            <a:r>
              <a:rPr lang="ru-RU" sz="1400" b="1" dirty="0"/>
              <a:t> до </a:t>
            </a:r>
            <a:r>
              <a:rPr lang="ru-RU" sz="1400" b="1" u="sng" dirty="0"/>
              <a:t>пет</a:t>
            </a:r>
            <a:r>
              <a:rPr lang="ru-RU" sz="1400" b="1" dirty="0"/>
              <a:t> </a:t>
            </a:r>
            <a:r>
              <a:rPr lang="ru-RU" sz="1400" b="1" dirty="0" err="1"/>
              <a:t>години</a:t>
            </a:r>
            <a:r>
              <a:rPr lang="ru-RU" sz="1400" b="1" dirty="0"/>
              <a:t> </a:t>
            </a:r>
            <a:r>
              <a:rPr lang="ru-RU" sz="1400" dirty="0"/>
              <a:t>и </a:t>
            </a:r>
            <a:r>
              <a:rPr lang="ru-RU" sz="1400" dirty="0" err="1"/>
              <a:t>глоба</a:t>
            </a:r>
            <a:r>
              <a:rPr lang="ru-RU" sz="1400" dirty="0"/>
              <a:t> от пет </a:t>
            </a:r>
            <a:r>
              <a:rPr lang="ru-RU" sz="1400" dirty="0" err="1"/>
              <a:t>хиляди</a:t>
            </a:r>
            <a:r>
              <a:rPr lang="ru-RU" sz="1400" dirty="0"/>
              <a:t> до </a:t>
            </a:r>
            <a:r>
              <a:rPr lang="ru-RU" sz="1400" dirty="0" err="1"/>
              <a:t>десет</a:t>
            </a:r>
            <a:r>
              <a:rPr lang="ru-RU" sz="1400" dirty="0"/>
              <a:t> </a:t>
            </a:r>
            <a:r>
              <a:rPr lang="ru-RU" sz="1400" dirty="0" err="1"/>
              <a:t>хиляди</a:t>
            </a:r>
            <a:r>
              <a:rPr lang="ru-RU" sz="1400" dirty="0"/>
              <a:t> лева.</a:t>
            </a:r>
          </a:p>
          <a:p>
            <a:pPr marL="342900" indent="-342900"/>
            <a:endParaRPr lang="bg-BG" b="1" i="1" dirty="0">
              <a:solidFill>
                <a:srgbClr val="C00000"/>
              </a:solidFill>
            </a:endParaRPr>
          </a:p>
          <a:p>
            <a:pPr marL="342900" indent="-342900"/>
            <a:r>
              <a:rPr lang="ru-RU" sz="1200" i="1" u="sng" dirty="0">
                <a:solidFill>
                  <a:schemeClr val="accent4">
                    <a:lumMod val="75000"/>
                  </a:schemeClr>
                </a:solidFill>
              </a:rPr>
              <a:t>Дефиниция</a:t>
            </a:r>
            <a:r>
              <a:rPr lang="ru-RU" sz="1200" u="sng" dirty="0">
                <a:solidFill>
                  <a:schemeClr val="accent4">
                    <a:lumMod val="75000"/>
                  </a:schemeClr>
                </a:solidFill>
              </a:rPr>
              <a:t>: </a:t>
            </a:r>
            <a:r>
              <a:rPr lang="ru-RU" sz="1200" dirty="0"/>
              <a:t>Засяване и отглеждане на растения –наркотични вещества на открито или </a:t>
            </a:r>
            <a:r>
              <a:rPr lang="ru-RU" sz="1200" dirty="0" err="1" smtClean="0"/>
              <a:t>закрито</a:t>
            </a:r>
            <a:r>
              <a:rPr lang="ru-RU" sz="1200" dirty="0" smtClean="0"/>
              <a:t>.</a:t>
            </a:r>
          </a:p>
          <a:p>
            <a:pPr marL="342900" indent="-342900"/>
            <a:endParaRPr lang="ru-RU" sz="1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3604709"/>
            <a:ext cx="4186014" cy="3141474"/>
          </a:xfrm>
          <a:prstGeom prst="rect">
            <a:avLst/>
          </a:prstGeom>
        </p:spPr>
      </p:pic>
    </p:spTree>
    <p:extLst>
      <p:ext uri="{BB962C8B-B14F-4D97-AF65-F5344CB8AC3E}">
        <p14:creationId xmlns:p14="http://schemas.microsoft.com/office/powerpoint/2010/main" val="3048039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63" y="474367"/>
            <a:ext cx="1021110" cy="1191295"/>
          </a:xfrm>
          <a:prstGeom prst="rect">
            <a:avLst/>
          </a:prstGeom>
        </p:spPr>
      </p:pic>
      <p:sp>
        <p:nvSpPr>
          <p:cNvPr id="3" name="Rectangle 2"/>
          <p:cNvSpPr>
            <a:spLocks noChangeArrowheads="1"/>
          </p:cNvSpPr>
          <p:nvPr/>
        </p:nvSpPr>
        <p:spPr bwMode="auto">
          <a:xfrm>
            <a:off x="1691680" y="703301"/>
            <a:ext cx="6228110" cy="590931"/>
          </a:xfrm>
          <a:prstGeom prst="rect">
            <a:avLst/>
          </a:prstGeom>
          <a:noFill/>
          <a:ln w="9525" algn="ctr">
            <a:noFill/>
            <a:miter lim="800000"/>
            <a:headEnd/>
            <a:tailEnd/>
          </a:ln>
        </p:spPr>
        <p:txBody>
          <a:bodyPr wrap="square">
            <a:spAutoFit/>
          </a:bodyPr>
          <a:lstStyle/>
          <a:p>
            <a:pPr algn="ctr">
              <a:lnSpc>
                <a:spcPct val="90000"/>
              </a:lnSpc>
              <a:spcBef>
                <a:spcPct val="20000"/>
              </a:spcBef>
              <a:buClr>
                <a:schemeClr val="bg2"/>
              </a:buClr>
              <a:buSzPct val="75000"/>
              <a:buFont typeface="Wingdings" pitchFamily="2" charset="2"/>
              <a:buNone/>
            </a:pPr>
            <a:r>
              <a:rPr lang="bg-BG" sz="3600" dirty="0">
                <a:effectLst>
                  <a:outerShdw blurRad="38100" dist="38100" dir="2700000" algn="tl">
                    <a:srgbClr val="000000">
                      <a:alpha val="43137"/>
                    </a:srgbClr>
                  </a:outerShdw>
                </a:effectLst>
              </a:rPr>
              <a:t>Наркопрестъпления</a:t>
            </a:r>
            <a:endParaRPr lang="bg-BG" sz="2000" dirty="0">
              <a:effectLst>
                <a:outerShdw blurRad="38100" dist="38100" dir="2700000" algn="tl">
                  <a:srgbClr val="000000">
                    <a:alpha val="43137"/>
                  </a:srgbClr>
                </a:outerShdw>
              </a:effectLst>
            </a:endParaRPr>
          </a:p>
        </p:txBody>
      </p:sp>
      <p:sp>
        <p:nvSpPr>
          <p:cNvPr id="4" name="Rectangle 3"/>
          <p:cNvSpPr>
            <a:spLocks noChangeArrowheads="1"/>
          </p:cNvSpPr>
          <p:nvPr/>
        </p:nvSpPr>
        <p:spPr bwMode="auto">
          <a:xfrm>
            <a:off x="323528" y="1665662"/>
            <a:ext cx="8713788" cy="1723549"/>
          </a:xfrm>
          <a:prstGeom prst="rect">
            <a:avLst/>
          </a:prstGeom>
          <a:solidFill>
            <a:schemeClr val="accent2">
              <a:lumMod val="20000"/>
              <a:lumOff val="80000"/>
              <a:alpha val="37000"/>
            </a:schemeClr>
          </a:solidFill>
          <a:ln w="9525">
            <a:noFill/>
            <a:miter lim="800000"/>
            <a:headEnd/>
            <a:tailEnd/>
          </a:ln>
        </p:spPr>
        <p:txBody>
          <a:bodyPr>
            <a:spAutoFit/>
          </a:bodyPr>
          <a:lstStyle/>
          <a:p>
            <a:pPr marL="342900" lvl="0" indent="-342900"/>
            <a:r>
              <a:rPr lang="bg-BG" b="1" i="1" dirty="0" smtClean="0">
                <a:solidFill>
                  <a:srgbClr val="C00000"/>
                </a:solidFill>
              </a:rPr>
              <a:t>Притежание на наркотични вещества</a:t>
            </a:r>
            <a:endParaRPr lang="bg-BG" b="1" i="1" dirty="0">
              <a:solidFill>
                <a:srgbClr val="C00000"/>
              </a:solidFill>
            </a:endParaRPr>
          </a:p>
          <a:p>
            <a:pPr algn="just"/>
            <a:r>
              <a:rPr lang="bg-BG" b="1" i="1" dirty="0">
                <a:solidFill>
                  <a:srgbClr val="C00000"/>
                </a:solidFill>
              </a:rPr>
              <a:t>Чл. 354а, ал. </a:t>
            </a:r>
            <a:r>
              <a:rPr lang="bg-BG" b="1" i="1" dirty="0" smtClean="0">
                <a:solidFill>
                  <a:srgbClr val="C00000"/>
                </a:solidFill>
              </a:rPr>
              <a:t>3 </a:t>
            </a:r>
            <a:r>
              <a:rPr lang="bg-BG" b="1" i="1" dirty="0">
                <a:solidFill>
                  <a:srgbClr val="C00000"/>
                </a:solidFill>
              </a:rPr>
              <a:t>НК </a:t>
            </a:r>
            <a:r>
              <a:rPr lang="bg-BG" b="1" i="1" dirty="0" smtClean="0">
                <a:solidFill>
                  <a:srgbClr val="C00000"/>
                </a:solidFill>
              </a:rPr>
              <a:t>- </a:t>
            </a:r>
            <a:r>
              <a:rPr lang="ru-RU" sz="1400" dirty="0" err="1"/>
              <a:t>Който</a:t>
            </a:r>
            <a:r>
              <a:rPr lang="ru-RU" sz="1400" dirty="0"/>
              <a:t> без </a:t>
            </a:r>
            <a:r>
              <a:rPr lang="ru-RU" sz="1400" dirty="0" err="1"/>
              <a:t>надлежно</a:t>
            </a:r>
            <a:r>
              <a:rPr lang="ru-RU" sz="1400" dirty="0"/>
              <a:t> </a:t>
            </a:r>
            <a:r>
              <a:rPr lang="ru-RU" sz="1400" dirty="0" err="1"/>
              <a:t>разрешително</a:t>
            </a:r>
            <a:r>
              <a:rPr lang="ru-RU" sz="1400" dirty="0"/>
              <a:t> </a:t>
            </a:r>
            <a:r>
              <a:rPr lang="ru-RU" sz="1400" dirty="0" err="1"/>
              <a:t>придобие</a:t>
            </a:r>
            <a:r>
              <a:rPr lang="ru-RU" sz="1400" dirty="0"/>
              <a:t> или </a:t>
            </a:r>
            <a:r>
              <a:rPr lang="ru-RU" sz="1400" dirty="0" err="1"/>
              <a:t>държи</a:t>
            </a:r>
            <a:r>
              <a:rPr lang="ru-RU" sz="1400" dirty="0"/>
              <a:t> </a:t>
            </a:r>
            <a:r>
              <a:rPr lang="ru-RU" sz="1400" dirty="0" err="1"/>
              <a:t>наркотични</a:t>
            </a:r>
            <a:r>
              <a:rPr lang="ru-RU" sz="1400" dirty="0"/>
              <a:t> вещества или </a:t>
            </a:r>
            <a:r>
              <a:rPr lang="ru-RU" sz="1400" dirty="0" err="1"/>
              <a:t>техни</a:t>
            </a:r>
            <a:r>
              <a:rPr lang="ru-RU" sz="1400" dirty="0"/>
              <a:t> </a:t>
            </a:r>
            <a:r>
              <a:rPr lang="ru-RU" sz="1400" dirty="0" err="1"/>
              <a:t>аналози</a:t>
            </a:r>
            <a:r>
              <a:rPr lang="ru-RU" sz="1400" dirty="0"/>
              <a:t>, се </a:t>
            </a:r>
            <a:r>
              <a:rPr lang="ru-RU" sz="1400" dirty="0" err="1"/>
              <a:t>наказва</a:t>
            </a:r>
            <a:r>
              <a:rPr lang="ru-RU" sz="1400" dirty="0"/>
              <a:t>: </a:t>
            </a:r>
          </a:p>
          <a:p>
            <a:pPr algn="just"/>
            <a:r>
              <a:rPr lang="ru-RU" sz="1400" dirty="0" smtClean="0"/>
              <a:t>1</a:t>
            </a:r>
            <a:r>
              <a:rPr lang="ru-RU" sz="1400" dirty="0"/>
              <a:t>. за </a:t>
            </a:r>
            <a:r>
              <a:rPr lang="ru-RU" sz="1400" dirty="0" err="1"/>
              <a:t>високорискови</a:t>
            </a:r>
            <a:r>
              <a:rPr lang="ru-RU" sz="1400" dirty="0"/>
              <a:t> </a:t>
            </a:r>
            <a:r>
              <a:rPr lang="ru-RU" sz="1400" dirty="0" err="1"/>
              <a:t>наркотични</a:t>
            </a:r>
            <a:r>
              <a:rPr lang="ru-RU" sz="1400" dirty="0"/>
              <a:t> вещества или </a:t>
            </a:r>
            <a:r>
              <a:rPr lang="ru-RU" sz="1400" dirty="0" err="1"/>
              <a:t>техни</a:t>
            </a:r>
            <a:r>
              <a:rPr lang="ru-RU" sz="1400" dirty="0"/>
              <a:t> </a:t>
            </a:r>
            <a:r>
              <a:rPr lang="ru-RU" sz="1400" dirty="0" err="1"/>
              <a:t>аналози</a:t>
            </a:r>
            <a:r>
              <a:rPr lang="ru-RU" sz="1400" dirty="0"/>
              <a:t> - с </a:t>
            </a:r>
            <a:r>
              <a:rPr lang="ru-RU" sz="1400" b="1" dirty="0" err="1"/>
              <a:t>лишаване</a:t>
            </a:r>
            <a:r>
              <a:rPr lang="ru-RU" sz="1400" b="1" dirty="0"/>
              <a:t> от свобода от </a:t>
            </a:r>
            <a:r>
              <a:rPr lang="ru-RU" sz="1400" b="1" u="sng" dirty="0" err="1"/>
              <a:t>една</a:t>
            </a:r>
            <a:r>
              <a:rPr lang="ru-RU" sz="1400" b="1" dirty="0"/>
              <a:t> до </a:t>
            </a:r>
            <a:r>
              <a:rPr lang="ru-RU" sz="1400" b="1" u="sng" dirty="0"/>
              <a:t>шест</a:t>
            </a:r>
            <a:r>
              <a:rPr lang="ru-RU" sz="1400" b="1" dirty="0"/>
              <a:t> </a:t>
            </a:r>
            <a:r>
              <a:rPr lang="ru-RU" sz="1400" b="1" dirty="0" err="1"/>
              <a:t>години</a:t>
            </a:r>
            <a:r>
              <a:rPr lang="ru-RU" sz="1400" dirty="0"/>
              <a:t> и с </a:t>
            </a:r>
            <a:r>
              <a:rPr lang="ru-RU" sz="1400" dirty="0" err="1"/>
              <a:t>глоба</a:t>
            </a:r>
            <a:r>
              <a:rPr lang="ru-RU" sz="1400" dirty="0"/>
              <a:t> от две </a:t>
            </a:r>
            <a:r>
              <a:rPr lang="ru-RU" sz="1400" dirty="0" err="1"/>
              <a:t>хиляди</a:t>
            </a:r>
            <a:r>
              <a:rPr lang="ru-RU" sz="1400" dirty="0"/>
              <a:t> до </a:t>
            </a:r>
            <a:r>
              <a:rPr lang="ru-RU" sz="1400" dirty="0" err="1"/>
              <a:t>десет</a:t>
            </a:r>
            <a:r>
              <a:rPr lang="ru-RU" sz="1400" dirty="0"/>
              <a:t> </a:t>
            </a:r>
            <a:r>
              <a:rPr lang="ru-RU" sz="1400" dirty="0" err="1"/>
              <a:t>хиляди</a:t>
            </a:r>
            <a:r>
              <a:rPr lang="ru-RU" sz="1400" dirty="0"/>
              <a:t> лева;</a:t>
            </a:r>
          </a:p>
          <a:p>
            <a:pPr algn="just"/>
            <a:r>
              <a:rPr lang="ru-RU" sz="1400" dirty="0" smtClean="0"/>
              <a:t>2</a:t>
            </a:r>
            <a:r>
              <a:rPr lang="ru-RU" sz="1400" dirty="0"/>
              <a:t>. за </a:t>
            </a:r>
            <a:r>
              <a:rPr lang="ru-RU" sz="1400" dirty="0" err="1"/>
              <a:t>рискови</a:t>
            </a:r>
            <a:r>
              <a:rPr lang="ru-RU" sz="1400" dirty="0"/>
              <a:t> </a:t>
            </a:r>
            <a:r>
              <a:rPr lang="ru-RU" sz="1400" dirty="0" err="1"/>
              <a:t>наркотични</a:t>
            </a:r>
            <a:r>
              <a:rPr lang="ru-RU" sz="1400" dirty="0"/>
              <a:t> вещества или </a:t>
            </a:r>
            <a:r>
              <a:rPr lang="ru-RU" sz="1400" dirty="0" err="1"/>
              <a:t>техни</a:t>
            </a:r>
            <a:r>
              <a:rPr lang="ru-RU" sz="1400" dirty="0"/>
              <a:t> </a:t>
            </a:r>
            <a:r>
              <a:rPr lang="ru-RU" sz="1400" dirty="0" err="1"/>
              <a:t>аналози</a:t>
            </a:r>
            <a:r>
              <a:rPr lang="ru-RU" sz="1400" dirty="0"/>
              <a:t> - с </a:t>
            </a:r>
            <a:r>
              <a:rPr lang="ru-RU" sz="1400" b="1" dirty="0" err="1"/>
              <a:t>лишаване</a:t>
            </a:r>
            <a:r>
              <a:rPr lang="ru-RU" sz="1400" b="1" dirty="0"/>
              <a:t> от свобода до </a:t>
            </a:r>
            <a:r>
              <a:rPr lang="ru-RU" sz="1400" b="1" u="sng" dirty="0"/>
              <a:t>пет</a:t>
            </a:r>
            <a:r>
              <a:rPr lang="ru-RU" sz="1400" b="1" dirty="0"/>
              <a:t> </a:t>
            </a:r>
            <a:r>
              <a:rPr lang="ru-RU" sz="1400" b="1" dirty="0" err="1"/>
              <a:t>години</a:t>
            </a:r>
            <a:r>
              <a:rPr lang="ru-RU" sz="1400" dirty="0"/>
              <a:t> и с </a:t>
            </a:r>
            <a:r>
              <a:rPr lang="ru-RU" sz="1400" dirty="0" err="1"/>
              <a:t>глоба</a:t>
            </a:r>
            <a:r>
              <a:rPr lang="ru-RU" sz="1400" dirty="0"/>
              <a:t> от </a:t>
            </a:r>
            <a:r>
              <a:rPr lang="ru-RU" sz="1400" dirty="0" err="1"/>
              <a:t>хиляда</a:t>
            </a:r>
            <a:r>
              <a:rPr lang="ru-RU" sz="1400" dirty="0"/>
              <a:t> до пет </a:t>
            </a:r>
            <a:r>
              <a:rPr lang="ru-RU" sz="1400" dirty="0" err="1"/>
              <a:t>хиляди</a:t>
            </a:r>
            <a:r>
              <a:rPr lang="ru-RU" sz="1400" dirty="0"/>
              <a:t> лева</a:t>
            </a:r>
            <a:r>
              <a:rPr lang="ru-RU" sz="1400" dirty="0" smtClean="0"/>
              <a:t>.</a:t>
            </a:r>
            <a:endParaRPr lang="ru-RU" sz="1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620" y="3389211"/>
            <a:ext cx="6108170" cy="3435846"/>
          </a:xfrm>
          <a:prstGeom prst="rect">
            <a:avLst/>
          </a:prstGeom>
        </p:spPr>
      </p:pic>
    </p:spTree>
    <p:extLst>
      <p:ext uri="{BB962C8B-B14F-4D97-AF65-F5344CB8AC3E}">
        <p14:creationId xmlns:p14="http://schemas.microsoft.com/office/powerpoint/2010/main" val="73850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altLang="en-US" kern="0" dirty="0">
                <a:solidFill>
                  <a:srgbClr val="333399"/>
                </a:solidFill>
                <a:latin typeface="Tahoma"/>
              </a:rPr>
              <a:t>Това, което трябва да знаем</a:t>
            </a:r>
            <a:br>
              <a:rPr lang="bg-BG" altLang="en-US" kern="0" dirty="0">
                <a:solidFill>
                  <a:srgbClr val="333399"/>
                </a:solidFill>
                <a:latin typeface="Tahoma"/>
              </a:rPr>
            </a:br>
            <a:r>
              <a:rPr lang="bg-BG" altLang="en-US" kern="0" dirty="0">
                <a:solidFill>
                  <a:srgbClr val="333399"/>
                </a:solidFill>
                <a:latin typeface="Tahoma"/>
              </a:rPr>
              <a:t>за наркотиците...</a:t>
            </a:r>
            <a:endParaRPr lang="en-US" dirty="0"/>
          </a:p>
        </p:txBody>
      </p:sp>
      <p:sp>
        <p:nvSpPr>
          <p:cNvPr id="3" name="Content Placeholder 2"/>
          <p:cNvSpPr>
            <a:spLocks noGrp="1"/>
          </p:cNvSpPr>
          <p:nvPr>
            <p:ph idx="1"/>
          </p:nvPr>
        </p:nvSpPr>
        <p:spPr/>
        <p:txBody>
          <a:bodyPr>
            <a:normAutofit lnSpcReduction="10000"/>
          </a:bodyPr>
          <a:lstStyle/>
          <a:p>
            <a:pPr lvl="0" algn="just" defTabSz="914400" fontAlgn="base">
              <a:lnSpc>
                <a:spcPct val="80000"/>
              </a:lnSpc>
              <a:spcBef>
                <a:spcPct val="20000"/>
              </a:spcBef>
              <a:spcAft>
                <a:spcPct val="0"/>
              </a:spcAft>
              <a:buClr>
                <a:srgbClr val="3333CC"/>
              </a:buClr>
              <a:buSzPct val="60000"/>
              <a:buNone/>
            </a:pPr>
            <a:r>
              <a:rPr lang="bg-BG" altLang="en-US" sz="2000" b="1" kern="0" dirty="0" smtClean="0">
                <a:solidFill>
                  <a:srgbClr val="000000"/>
                </a:solidFill>
                <a:latin typeface="Tahoma"/>
              </a:rPr>
              <a:t>	Дрога </a:t>
            </a:r>
            <a:r>
              <a:rPr lang="bg-BG" altLang="en-US" sz="2000" b="1" kern="0" dirty="0">
                <a:solidFill>
                  <a:srgbClr val="000000"/>
                </a:solidFill>
                <a:latin typeface="Tahoma"/>
              </a:rPr>
              <a:t>– </a:t>
            </a:r>
            <a:r>
              <a:rPr lang="bg-BG" altLang="en-US" sz="2000" kern="0" dirty="0">
                <a:solidFill>
                  <a:srgbClr val="000000"/>
                </a:solidFill>
                <a:latin typeface="Tahoma"/>
              </a:rPr>
              <a:t>произход от френски и означава </a:t>
            </a:r>
            <a:r>
              <a:rPr lang="bg-BG" altLang="en-US" sz="2000" kern="0" dirty="0" smtClean="0">
                <a:solidFill>
                  <a:srgbClr val="000000"/>
                </a:solidFill>
                <a:latin typeface="Tahoma"/>
              </a:rPr>
              <a:t>    прахообразно </a:t>
            </a:r>
            <a:r>
              <a:rPr lang="bg-BG" altLang="en-US" sz="2000" kern="0" dirty="0">
                <a:solidFill>
                  <a:srgbClr val="000000"/>
                </a:solidFill>
                <a:latin typeface="Tahoma"/>
              </a:rPr>
              <a:t>вещесетво (дрогерия)</a:t>
            </a:r>
          </a:p>
          <a:p>
            <a:pPr lvl="0" algn="just" defTabSz="914400" fontAlgn="base">
              <a:lnSpc>
                <a:spcPct val="80000"/>
              </a:lnSpc>
              <a:spcBef>
                <a:spcPct val="20000"/>
              </a:spcBef>
              <a:spcAft>
                <a:spcPct val="0"/>
              </a:spcAft>
              <a:buClr>
                <a:srgbClr val="3333CC"/>
              </a:buClr>
              <a:buSzPct val="60000"/>
              <a:buNone/>
            </a:pPr>
            <a:r>
              <a:rPr lang="bg-BG" altLang="en-US" sz="2000" b="1" kern="0" dirty="0" smtClean="0">
                <a:solidFill>
                  <a:srgbClr val="000000"/>
                </a:solidFill>
                <a:latin typeface="Tahoma"/>
              </a:rPr>
              <a:t>	Наркотично </a:t>
            </a:r>
            <a:r>
              <a:rPr lang="bg-BG" altLang="en-US" sz="2000" b="1" kern="0" dirty="0">
                <a:solidFill>
                  <a:srgbClr val="000000"/>
                </a:solidFill>
                <a:latin typeface="Tahoma"/>
              </a:rPr>
              <a:t>вещество-</a:t>
            </a:r>
            <a:r>
              <a:rPr lang="bg-BG" altLang="en-US" sz="2000" kern="0" dirty="0">
                <a:solidFill>
                  <a:srgbClr val="000000"/>
                </a:solidFill>
                <a:latin typeface="Tahoma"/>
              </a:rPr>
              <a:t> всяко вещество природно или синтетично, което има влияние върху психиката; те въздействат на нашите сетива, възприятия, мисли, памет, настроение, воля и т.н. </a:t>
            </a:r>
          </a:p>
          <a:p>
            <a:pPr lvl="0" algn="just" defTabSz="914400" fontAlgn="base">
              <a:lnSpc>
                <a:spcPct val="80000"/>
              </a:lnSpc>
              <a:spcBef>
                <a:spcPct val="20000"/>
              </a:spcBef>
              <a:spcAft>
                <a:spcPct val="0"/>
              </a:spcAft>
              <a:buClr>
                <a:srgbClr val="3333CC"/>
              </a:buClr>
              <a:buSzPct val="60000"/>
              <a:buNone/>
            </a:pPr>
            <a:r>
              <a:rPr lang="bg-BG" altLang="en-US" sz="2000" kern="0" dirty="0">
                <a:solidFill>
                  <a:srgbClr val="000000"/>
                </a:solidFill>
                <a:latin typeface="Tahoma"/>
              </a:rPr>
              <a:t>		</a:t>
            </a:r>
            <a:endParaRPr lang="en-US" altLang="en-US" sz="2000" kern="0" dirty="0">
              <a:solidFill>
                <a:srgbClr val="000000"/>
              </a:solidFill>
              <a:latin typeface="Tahoma"/>
            </a:endParaRPr>
          </a:p>
          <a:p>
            <a:pPr lvl="0" algn="just" defTabSz="914400" fontAlgn="base">
              <a:lnSpc>
                <a:spcPct val="80000"/>
              </a:lnSpc>
              <a:spcBef>
                <a:spcPct val="20000"/>
              </a:spcBef>
              <a:spcAft>
                <a:spcPct val="0"/>
              </a:spcAft>
              <a:buClr>
                <a:srgbClr val="3333CC"/>
              </a:buClr>
              <a:buSzPct val="60000"/>
              <a:buNone/>
            </a:pPr>
            <a:r>
              <a:rPr lang="en-US" altLang="en-US" sz="2000" kern="0" dirty="0">
                <a:solidFill>
                  <a:srgbClr val="FF3300"/>
                </a:solidFill>
                <a:latin typeface="Tahoma"/>
              </a:rPr>
              <a:t>	</a:t>
            </a:r>
            <a:r>
              <a:rPr lang="bg-BG" altLang="en-US" sz="2000" kern="0" dirty="0" smtClean="0">
                <a:solidFill>
                  <a:srgbClr val="FF3300"/>
                </a:solidFill>
                <a:latin typeface="Tahoma"/>
              </a:rPr>
              <a:t>Наркотиците </a:t>
            </a:r>
            <a:r>
              <a:rPr lang="bg-BG" altLang="en-US" sz="2000" kern="0" dirty="0">
                <a:solidFill>
                  <a:srgbClr val="FF3300"/>
                </a:solidFill>
                <a:latin typeface="Tahoma"/>
              </a:rPr>
              <a:t>съществуват под най - различна форма</a:t>
            </a:r>
            <a:r>
              <a:rPr lang="en-US" altLang="en-US" sz="2000" i="1" kern="0" dirty="0">
                <a:solidFill>
                  <a:srgbClr val="FF3300"/>
                </a:solidFill>
                <a:latin typeface="Tahoma"/>
              </a:rPr>
              <a:t>:</a:t>
            </a:r>
            <a:r>
              <a:rPr lang="bg-BG" altLang="en-US" sz="2000" i="1" kern="0" dirty="0">
                <a:solidFill>
                  <a:srgbClr val="FF3300"/>
                </a:solidFill>
                <a:latin typeface="Tahoma"/>
              </a:rPr>
              <a:t> </a:t>
            </a:r>
            <a:r>
              <a:rPr lang="bg-BG" altLang="en-US" sz="2000" i="1" kern="0" dirty="0">
                <a:solidFill>
                  <a:srgbClr val="000000"/>
                </a:solidFill>
                <a:latin typeface="Tahoma"/>
              </a:rPr>
              <a:t>течна, на прах, на таблетки, спрей,листна маса</a:t>
            </a:r>
            <a:r>
              <a:rPr lang="bg-BG" altLang="en-US" sz="2000" kern="0" dirty="0">
                <a:solidFill>
                  <a:srgbClr val="000000"/>
                </a:solidFill>
                <a:latin typeface="Tahoma"/>
              </a:rPr>
              <a:t>.</a:t>
            </a:r>
          </a:p>
          <a:p>
            <a:pPr lvl="0" algn="just" defTabSz="914400" fontAlgn="base">
              <a:lnSpc>
                <a:spcPct val="80000"/>
              </a:lnSpc>
              <a:spcBef>
                <a:spcPct val="20000"/>
              </a:spcBef>
              <a:spcAft>
                <a:spcPct val="0"/>
              </a:spcAft>
              <a:buClr>
                <a:srgbClr val="3333CC"/>
              </a:buClr>
              <a:buSzPct val="60000"/>
              <a:buNone/>
            </a:pPr>
            <a:endParaRPr lang="bg-BG" altLang="en-US" sz="2000" kern="0" dirty="0">
              <a:solidFill>
                <a:srgbClr val="000000"/>
              </a:solidFill>
              <a:latin typeface="Tahoma"/>
            </a:endParaRPr>
          </a:p>
          <a:p>
            <a:pPr lvl="0" algn="just" defTabSz="914400" fontAlgn="base">
              <a:lnSpc>
                <a:spcPct val="80000"/>
              </a:lnSpc>
              <a:spcBef>
                <a:spcPct val="20000"/>
              </a:spcBef>
              <a:spcAft>
                <a:spcPct val="0"/>
              </a:spcAft>
              <a:buClr>
                <a:srgbClr val="3333CC"/>
              </a:buClr>
              <a:buSzPct val="60000"/>
              <a:buNone/>
            </a:pPr>
            <a:r>
              <a:rPr lang="bg-BG" altLang="en-US" sz="2000" kern="0" dirty="0">
                <a:solidFill>
                  <a:srgbClr val="FF3300"/>
                </a:solidFill>
                <a:latin typeface="Tahoma"/>
              </a:rPr>
              <a:t>	</a:t>
            </a:r>
            <a:r>
              <a:rPr lang="bg-BG" altLang="en-US" sz="2000" kern="0" dirty="0" smtClean="0">
                <a:solidFill>
                  <a:srgbClr val="FF3300"/>
                </a:solidFill>
                <a:latin typeface="Tahoma"/>
              </a:rPr>
              <a:t>Наркотичните </a:t>
            </a:r>
            <a:r>
              <a:rPr lang="bg-BG" altLang="en-US" sz="2000" kern="0" dirty="0">
                <a:solidFill>
                  <a:srgbClr val="FF3300"/>
                </a:solidFill>
                <a:latin typeface="Tahoma"/>
              </a:rPr>
              <a:t>вещества предизвикват </a:t>
            </a:r>
            <a:r>
              <a:rPr lang="bg-BG" altLang="en-US" sz="2000" i="1" kern="0" dirty="0">
                <a:solidFill>
                  <a:srgbClr val="000000"/>
                </a:solidFill>
                <a:latin typeface="Tahoma"/>
              </a:rPr>
              <a:t>физическа и/или психическа зависимост. </a:t>
            </a:r>
          </a:p>
          <a:p>
            <a:endParaRPr lang="en-US" dirty="0"/>
          </a:p>
        </p:txBody>
      </p:sp>
    </p:spTree>
    <p:extLst>
      <p:ext uri="{BB962C8B-B14F-4D97-AF65-F5344CB8AC3E}">
        <p14:creationId xmlns:p14="http://schemas.microsoft.com/office/powerpoint/2010/main" val="1445875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2057</TotalTime>
  <Words>2210</Words>
  <Application>Microsoft Office PowerPoint</Application>
  <PresentationFormat>Презентация на цял екран (4:3)</PresentationFormat>
  <Paragraphs>162</Paragraphs>
  <Slides>26</Slides>
  <Notes>0</Notes>
  <HiddenSlides>0</HiddenSlides>
  <MMClips>0</MMClips>
  <ScaleCrop>false</ScaleCrop>
  <HeadingPairs>
    <vt:vector size="6" baseType="variant">
      <vt:variant>
        <vt:lpstr>Използвани шрифтове</vt:lpstr>
      </vt:variant>
      <vt:variant>
        <vt:i4>11</vt:i4>
      </vt:variant>
      <vt:variant>
        <vt:lpstr>Тема</vt:lpstr>
      </vt:variant>
      <vt:variant>
        <vt:i4>1</vt:i4>
      </vt:variant>
      <vt:variant>
        <vt:lpstr>Заглавия на слайдовете</vt:lpstr>
      </vt:variant>
      <vt:variant>
        <vt:i4>26</vt:i4>
      </vt:variant>
    </vt:vector>
  </HeadingPairs>
  <TitlesOfParts>
    <vt:vector size="38" baseType="lpstr">
      <vt:lpstr>Arial</vt:lpstr>
      <vt:lpstr>Bookman Old Style</vt:lpstr>
      <vt:lpstr>Calibri</vt:lpstr>
      <vt:lpstr>Century Gothic</vt:lpstr>
      <vt:lpstr>Franklin Gothic Book</vt:lpstr>
      <vt:lpstr>Franklin Gothic Medium</vt:lpstr>
      <vt:lpstr>Tahoma</vt:lpstr>
      <vt:lpstr>Times</vt:lpstr>
      <vt:lpstr>Times New Roman</vt:lpstr>
      <vt:lpstr>Wingdings</vt:lpstr>
      <vt:lpstr>Wingdings 3</vt:lpstr>
      <vt:lpstr>Wisp</vt:lpstr>
      <vt:lpstr>НАРКОТИЦИ</vt:lpstr>
      <vt:lpstr>Законова рамка за борба с наркотиците и техните аналози</vt:lpstr>
      <vt:lpstr>Закон за контрол върху наркотичните вещества и прекурсорите</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Това, което трябва да знаем за наркотиците...</vt:lpstr>
      <vt:lpstr>Презентация на PowerPoint</vt:lpstr>
      <vt:lpstr>Видове наркотични вещества: </vt:lpstr>
      <vt:lpstr>Как да разпознаем употребата на стимулантите</vt:lpstr>
      <vt:lpstr>Как да разпознаем употребата на опиатите</vt:lpstr>
      <vt:lpstr>Как да разпознаем действието на халюциногените</vt:lpstr>
      <vt:lpstr>Как да разпознаем употребата на канабис</vt:lpstr>
      <vt:lpstr>Синтетични канабиноиди</vt:lpstr>
      <vt:lpstr>Как да разпознаем употребата на синтетични канабиноиди</vt:lpstr>
      <vt:lpstr>Синтетични катинони</vt:lpstr>
      <vt:lpstr>Трудности в разпознаване на ранната употреба на психоактивни вещества              /ПАВ/</vt:lpstr>
      <vt:lpstr>Как да разпознаем употребата на синтетични катинони</vt:lpstr>
      <vt:lpstr>Симптоми и признаци при употреба на психоактивни вещества/ПАВ/       </vt:lpstr>
      <vt:lpstr>Специфични признаци при употреба на определени видове наркотици     </vt:lpstr>
      <vt:lpstr>Специфични признаци при употреба на определени  видове наркотици-/2/</vt:lpstr>
      <vt:lpstr>КАКВО И КОГА ДА НАПРАВИТЕ </vt:lpstr>
      <vt:lpstr>Преценете тежестта на проблема, възможностите и начините за неговото решаване</vt:lpstr>
      <vt:lpstr>Презентация на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livanova.27</dc:creator>
  <cp:lastModifiedBy>402161: ПГТМД - Варна</cp:lastModifiedBy>
  <cp:revision>265</cp:revision>
  <dcterms:created xsi:type="dcterms:W3CDTF">2018-04-16T06:33:50Z</dcterms:created>
  <dcterms:modified xsi:type="dcterms:W3CDTF">2024-02-13T08:20:18Z</dcterms:modified>
</cp:coreProperties>
</file>